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20" r:id="rId2"/>
    <p:sldMasterId id="2147483780" r:id="rId3"/>
    <p:sldMasterId id="2147483792" r:id="rId4"/>
  </p:sldMasterIdLst>
  <p:notesMasterIdLst>
    <p:notesMasterId r:id="rId21"/>
  </p:notesMasterIdLst>
  <p:sldIdLst>
    <p:sldId id="311" r:id="rId5"/>
    <p:sldId id="352" r:id="rId6"/>
    <p:sldId id="353" r:id="rId7"/>
    <p:sldId id="277" r:id="rId8"/>
    <p:sldId id="350" r:id="rId9"/>
    <p:sldId id="351" r:id="rId10"/>
    <p:sldId id="331" r:id="rId11"/>
    <p:sldId id="337" r:id="rId12"/>
    <p:sldId id="332" r:id="rId13"/>
    <p:sldId id="339" r:id="rId14"/>
    <p:sldId id="358" r:id="rId15"/>
    <p:sldId id="338" r:id="rId16"/>
    <p:sldId id="346" r:id="rId17"/>
    <p:sldId id="357" r:id="rId18"/>
    <p:sldId id="356" r:id="rId19"/>
    <p:sldId id="307" r:id="rId20"/>
  </p:sldIdLst>
  <p:sldSz cx="9144000" cy="6858000" type="screen4x3"/>
  <p:notesSz cx="6858000" cy="9144000"/>
  <p:defaultTextStyle>
    <a:defPPr>
      <a:defRPr lang="ru-RU"/>
    </a:defPPr>
    <a:lvl1pPr marL="0" algn="l" defTabSz="9139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963" algn="l" defTabSz="9139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926" algn="l" defTabSz="9139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890" algn="l" defTabSz="9139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7852" algn="l" defTabSz="9139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4815" algn="l" defTabSz="9139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1778" algn="l" defTabSz="9139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8740" algn="l" defTabSz="9139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5704" algn="l" defTabSz="9139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842" y="-6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C460DA-4C30-4726-A94E-7CCA9A10854B}" type="datetimeFigureOut">
              <a:rPr lang="ru-RU" smtClean="0"/>
              <a:t>21.10.2023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4F6536-2270-4EEF-8C79-80482E6AFD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0185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4F6536-2270-4EEF-8C79-80482E6AFDB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4892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8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7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7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274643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8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7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7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4143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7097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8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96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9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89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8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48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177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87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570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0451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1288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63" indent="0">
              <a:buNone/>
              <a:defRPr sz="2000" b="1"/>
            </a:lvl2pPr>
            <a:lvl3pPr marL="913926" indent="0">
              <a:buNone/>
              <a:defRPr sz="1800" b="1"/>
            </a:lvl3pPr>
            <a:lvl4pPr marL="1370890" indent="0">
              <a:buNone/>
              <a:defRPr sz="1600" b="1"/>
            </a:lvl4pPr>
            <a:lvl5pPr marL="1827852" indent="0">
              <a:buNone/>
              <a:defRPr sz="1600" b="1"/>
            </a:lvl5pPr>
            <a:lvl6pPr marL="2284815" indent="0">
              <a:buNone/>
              <a:defRPr sz="1600" b="1"/>
            </a:lvl6pPr>
            <a:lvl7pPr marL="2741778" indent="0">
              <a:buNone/>
              <a:defRPr sz="1600" b="1"/>
            </a:lvl7pPr>
            <a:lvl8pPr marL="3198740" indent="0">
              <a:buNone/>
              <a:defRPr sz="1600" b="1"/>
            </a:lvl8pPr>
            <a:lvl9pPr marL="365570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63" indent="0">
              <a:buNone/>
              <a:defRPr sz="2000" b="1"/>
            </a:lvl2pPr>
            <a:lvl3pPr marL="913926" indent="0">
              <a:buNone/>
              <a:defRPr sz="1800" b="1"/>
            </a:lvl3pPr>
            <a:lvl4pPr marL="1370890" indent="0">
              <a:buNone/>
              <a:defRPr sz="1600" b="1"/>
            </a:lvl4pPr>
            <a:lvl5pPr marL="1827852" indent="0">
              <a:buNone/>
              <a:defRPr sz="1600" b="1"/>
            </a:lvl5pPr>
            <a:lvl6pPr marL="2284815" indent="0">
              <a:buNone/>
              <a:defRPr sz="1600" b="1"/>
            </a:lvl6pPr>
            <a:lvl7pPr marL="2741778" indent="0">
              <a:buNone/>
              <a:defRPr sz="1600" b="1"/>
            </a:lvl7pPr>
            <a:lvl8pPr marL="3198740" indent="0">
              <a:buNone/>
              <a:defRPr sz="1600" b="1"/>
            </a:lvl8pPr>
            <a:lvl9pPr marL="365570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630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7625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4662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4" y="273055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963" indent="0">
              <a:buNone/>
              <a:defRPr sz="1200"/>
            </a:lvl2pPr>
            <a:lvl3pPr marL="913926" indent="0">
              <a:buNone/>
              <a:defRPr sz="1000"/>
            </a:lvl3pPr>
            <a:lvl4pPr marL="1370890" indent="0">
              <a:buNone/>
              <a:defRPr sz="900"/>
            </a:lvl4pPr>
            <a:lvl5pPr marL="1827852" indent="0">
              <a:buNone/>
              <a:defRPr sz="900"/>
            </a:lvl5pPr>
            <a:lvl6pPr marL="2284815" indent="0">
              <a:buNone/>
              <a:defRPr sz="900"/>
            </a:lvl6pPr>
            <a:lvl7pPr marL="2741778" indent="0">
              <a:buNone/>
              <a:defRPr sz="900"/>
            </a:lvl7pPr>
            <a:lvl8pPr marL="3198740" indent="0">
              <a:buNone/>
              <a:defRPr sz="900"/>
            </a:lvl8pPr>
            <a:lvl9pPr marL="365570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568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963" indent="0">
              <a:buNone/>
              <a:defRPr sz="2800"/>
            </a:lvl2pPr>
            <a:lvl3pPr marL="913926" indent="0">
              <a:buNone/>
              <a:defRPr sz="2400"/>
            </a:lvl3pPr>
            <a:lvl4pPr marL="1370890" indent="0">
              <a:buNone/>
              <a:defRPr sz="2000"/>
            </a:lvl4pPr>
            <a:lvl5pPr marL="1827852" indent="0">
              <a:buNone/>
              <a:defRPr sz="2000"/>
            </a:lvl5pPr>
            <a:lvl6pPr marL="2284815" indent="0">
              <a:buNone/>
              <a:defRPr sz="2000"/>
            </a:lvl6pPr>
            <a:lvl7pPr marL="2741778" indent="0">
              <a:buNone/>
              <a:defRPr sz="2000"/>
            </a:lvl7pPr>
            <a:lvl8pPr marL="3198740" indent="0">
              <a:buNone/>
              <a:defRPr sz="2000"/>
            </a:lvl8pPr>
            <a:lvl9pPr marL="3655704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963" indent="0">
              <a:buNone/>
              <a:defRPr sz="1200"/>
            </a:lvl2pPr>
            <a:lvl3pPr marL="913926" indent="0">
              <a:buNone/>
              <a:defRPr sz="1000"/>
            </a:lvl3pPr>
            <a:lvl4pPr marL="1370890" indent="0">
              <a:buNone/>
              <a:defRPr sz="900"/>
            </a:lvl4pPr>
            <a:lvl5pPr marL="1827852" indent="0">
              <a:buNone/>
              <a:defRPr sz="900"/>
            </a:lvl5pPr>
            <a:lvl6pPr marL="2284815" indent="0">
              <a:buNone/>
              <a:defRPr sz="900"/>
            </a:lvl6pPr>
            <a:lvl7pPr marL="2741778" indent="0">
              <a:buNone/>
              <a:defRPr sz="900"/>
            </a:lvl7pPr>
            <a:lvl8pPr marL="3198740" indent="0">
              <a:buNone/>
              <a:defRPr sz="900"/>
            </a:lvl8pPr>
            <a:lvl9pPr marL="365570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2720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330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274643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9454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31709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1694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0234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7142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3057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9363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01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8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96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9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89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8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48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177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87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570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137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0260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094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7343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6910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65654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992556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9175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26423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629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65951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82725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10476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07573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672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63" indent="0">
              <a:buNone/>
              <a:defRPr sz="2000" b="1"/>
            </a:lvl2pPr>
            <a:lvl3pPr marL="913926" indent="0">
              <a:buNone/>
              <a:defRPr sz="1800" b="1"/>
            </a:lvl3pPr>
            <a:lvl4pPr marL="1370890" indent="0">
              <a:buNone/>
              <a:defRPr sz="1600" b="1"/>
            </a:lvl4pPr>
            <a:lvl5pPr marL="1827852" indent="0">
              <a:buNone/>
              <a:defRPr sz="1600" b="1"/>
            </a:lvl5pPr>
            <a:lvl6pPr marL="2284815" indent="0">
              <a:buNone/>
              <a:defRPr sz="1600" b="1"/>
            </a:lvl6pPr>
            <a:lvl7pPr marL="2741778" indent="0">
              <a:buNone/>
              <a:defRPr sz="1600" b="1"/>
            </a:lvl7pPr>
            <a:lvl8pPr marL="3198740" indent="0">
              <a:buNone/>
              <a:defRPr sz="1600" b="1"/>
            </a:lvl8pPr>
            <a:lvl9pPr marL="365570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63" indent="0">
              <a:buNone/>
              <a:defRPr sz="2000" b="1"/>
            </a:lvl2pPr>
            <a:lvl3pPr marL="913926" indent="0">
              <a:buNone/>
              <a:defRPr sz="1800" b="1"/>
            </a:lvl3pPr>
            <a:lvl4pPr marL="1370890" indent="0">
              <a:buNone/>
              <a:defRPr sz="1600" b="1"/>
            </a:lvl4pPr>
            <a:lvl5pPr marL="1827852" indent="0">
              <a:buNone/>
              <a:defRPr sz="1600" b="1"/>
            </a:lvl5pPr>
            <a:lvl6pPr marL="2284815" indent="0">
              <a:buNone/>
              <a:defRPr sz="1600" b="1"/>
            </a:lvl6pPr>
            <a:lvl7pPr marL="2741778" indent="0">
              <a:buNone/>
              <a:defRPr sz="1600" b="1"/>
            </a:lvl7pPr>
            <a:lvl8pPr marL="3198740" indent="0">
              <a:buNone/>
              <a:defRPr sz="1600" b="1"/>
            </a:lvl8pPr>
            <a:lvl9pPr marL="365570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4" y="273055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963" indent="0">
              <a:buNone/>
              <a:defRPr sz="1200"/>
            </a:lvl2pPr>
            <a:lvl3pPr marL="913926" indent="0">
              <a:buNone/>
              <a:defRPr sz="1000"/>
            </a:lvl3pPr>
            <a:lvl4pPr marL="1370890" indent="0">
              <a:buNone/>
              <a:defRPr sz="900"/>
            </a:lvl4pPr>
            <a:lvl5pPr marL="1827852" indent="0">
              <a:buNone/>
              <a:defRPr sz="900"/>
            </a:lvl5pPr>
            <a:lvl6pPr marL="2284815" indent="0">
              <a:buNone/>
              <a:defRPr sz="900"/>
            </a:lvl6pPr>
            <a:lvl7pPr marL="2741778" indent="0">
              <a:buNone/>
              <a:defRPr sz="900"/>
            </a:lvl7pPr>
            <a:lvl8pPr marL="3198740" indent="0">
              <a:buNone/>
              <a:defRPr sz="900"/>
            </a:lvl8pPr>
            <a:lvl9pPr marL="365570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963" indent="0">
              <a:buNone/>
              <a:defRPr sz="2800"/>
            </a:lvl2pPr>
            <a:lvl3pPr marL="913926" indent="0">
              <a:buNone/>
              <a:defRPr sz="2400"/>
            </a:lvl3pPr>
            <a:lvl4pPr marL="1370890" indent="0">
              <a:buNone/>
              <a:defRPr sz="2000"/>
            </a:lvl4pPr>
            <a:lvl5pPr marL="1827852" indent="0">
              <a:buNone/>
              <a:defRPr sz="2000"/>
            </a:lvl5pPr>
            <a:lvl6pPr marL="2284815" indent="0">
              <a:buNone/>
              <a:defRPr sz="2000"/>
            </a:lvl6pPr>
            <a:lvl7pPr marL="2741778" indent="0">
              <a:buNone/>
              <a:defRPr sz="2000"/>
            </a:lvl7pPr>
            <a:lvl8pPr marL="3198740" indent="0">
              <a:buNone/>
              <a:defRPr sz="2000"/>
            </a:lvl8pPr>
            <a:lvl9pPr marL="3655704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963" indent="0">
              <a:buNone/>
              <a:defRPr sz="1200"/>
            </a:lvl2pPr>
            <a:lvl3pPr marL="913926" indent="0">
              <a:buNone/>
              <a:defRPr sz="1000"/>
            </a:lvl3pPr>
            <a:lvl4pPr marL="1370890" indent="0">
              <a:buNone/>
              <a:defRPr sz="900"/>
            </a:lvl4pPr>
            <a:lvl5pPr marL="1827852" indent="0">
              <a:buNone/>
              <a:defRPr sz="900"/>
            </a:lvl5pPr>
            <a:lvl6pPr marL="2284815" indent="0">
              <a:buNone/>
              <a:defRPr sz="900"/>
            </a:lvl6pPr>
            <a:lvl7pPr marL="2741778" indent="0">
              <a:buNone/>
              <a:defRPr sz="900"/>
            </a:lvl7pPr>
            <a:lvl8pPr marL="3198740" indent="0">
              <a:buNone/>
              <a:defRPr sz="900"/>
            </a:lvl8pPr>
            <a:lvl9pPr marL="365570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390" tIns="45697" rIns="91390" bIns="4569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3"/>
            <a:ext cx="8229600" cy="4525963"/>
          </a:xfrm>
          <a:prstGeom prst="rect">
            <a:avLst/>
          </a:prstGeom>
        </p:spPr>
        <p:txBody>
          <a:bodyPr vert="horz" lIns="91390" tIns="45697" rIns="91390" bIns="4569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390" tIns="45697" rIns="91390" bIns="4569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390" tIns="45697" rIns="91390" bIns="4569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390" tIns="45697" rIns="91390" bIns="4569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392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722" indent="-342722" algn="l" defTabSz="913926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565" indent="-285600" algn="l" defTabSz="913926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10" indent="-228482" algn="l" defTabSz="91392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372" indent="-228482" algn="l" defTabSz="913926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334" indent="-228482" algn="l" defTabSz="913926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297" indent="-228482" algn="l" defTabSz="9139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260" indent="-228482" algn="l" defTabSz="9139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223" indent="-228482" algn="l" defTabSz="9139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186" indent="-228482" algn="l" defTabSz="9139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63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26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9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52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815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778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74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704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390" tIns="45697" rIns="91390" bIns="4569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3"/>
            <a:ext cx="8229600" cy="4525963"/>
          </a:xfrm>
          <a:prstGeom prst="rect">
            <a:avLst/>
          </a:prstGeom>
        </p:spPr>
        <p:txBody>
          <a:bodyPr vert="horz" lIns="91390" tIns="45697" rIns="91390" bIns="4569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390" tIns="45697" rIns="91390" bIns="4569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390" tIns="45697" rIns="91390" bIns="4569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390" tIns="45697" rIns="91390" bIns="4569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324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392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722" indent="-342722" algn="l" defTabSz="913926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565" indent="-285600" algn="l" defTabSz="913926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10" indent="-228482" algn="l" defTabSz="91392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372" indent="-228482" algn="l" defTabSz="913926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334" indent="-228482" algn="l" defTabSz="913926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297" indent="-228482" algn="l" defTabSz="9139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260" indent="-228482" algn="l" defTabSz="9139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223" indent="-228482" algn="l" defTabSz="9139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186" indent="-228482" algn="l" defTabSz="9139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63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26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9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52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815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778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74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704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21.10.2023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370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21.10.2023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904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fs.znanio.ru/methodology/images/be/d6/bed660b2b0a32af1a3111c7a260ba2ce256c0b86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fs.znanio.ru/methodology/images/59/eb/59eb2dc6124e4f47985ad8ac19843e0dcc794d0a.jpg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fs.znanio.ru/methodology/images/51/14/5114a00f98cac0fd933d84c710c2bb4e46e8ad28.jpg" TargetMode="Externa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2769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 defTabSz="914400"/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7224" y="2000240"/>
            <a:ext cx="75724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4400" dirty="0" smtClean="0">
                <a:solidFill>
                  <a:srgbClr val="006600"/>
                </a:solidFill>
              </a:rPr>
              <a:t> </a:t>
            </a:r>
            <a:endParaRPr lang="ru-RU" sz="4400" dirty="0">
              <a:solidFill>
                <a:srgbClr val="0066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71934" y="6215082"/>
            <a:ext cx="10376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lang="ru-RU" b="1" dirty="0" smtClean="0">
                <a:solidFill>
                  <a:srgbClr val="006600"/>
                </a:solidFill>
              </a:rPr>
              <a:t>2022 год</a:t>
            </a:r>
            <a:endParaRPr lang="ru-RU" dirty="0">
              <a:solidFill>
                <a:srgbClr val="006600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81169" y="368661"/>
            <a:ext cx="8229600" cy="1285884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b="1" dirty="0" smtClean="0">
                <a:solidFill>
                  <a:srgbClr val="C00000"/>
                </a:solidFill>
              </a:rPr>
              <a:t>СОДЕРЖАНИЕ</a:t>
            </a:r>
            <a:br>
              <a:rPr lang="ru-RU" sz="3200" b="1" dirty="0" smtClean="0">
                <a:solidFill>
                  <a:srgbClr val="C00000"/>
                </a:solidFill>
              </a:rPr>
            </a:br>
            <a:r>
              <a:rPr lang="ru-RU" sz="3200" b="1" dirty="0" smtClean="0">
                <a:solidFill>
                  <a:srgbClr val="008000"/>
                </a:solidFill>
              </a:rPr>
              <a:t/>
            </a:r>
            <a:br>
              <a:rPr lang="ru-RU" sz="3200" b="1" dirty="0" smtClean="0">
                <a:solidFill>
                  <a:srgbClr val="008000"/>
                </a:solidFill>
              </a:rPr>
            </a:br>
            <a:endParaRPr lang="ru-RU" sz="2400" b="1" dirty="0">
              <a:solidFill>
                <a:srgbClr val="008000"/>
              </a:solidFill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395536" y="1340768"/>
            <a:ext cx="8748464" cy="475252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	</a:t>
            </a:r>
          </a:p>
          <a:p>
            <a:pPr>
              <a:buNone/>
            </a:pPr>
            <a:endParaRPr lang="ru-RU" sz="2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762" y="1052736"/>
            <a:ext cx="7548890" cy="4725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701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Презентация к классному часу на тему &quot;Буллинг: как защитить себя и друзей&quot;">
            <a:hlinkClick r:id="rId2" tgtFrame="&quot;_blank&quot;" tooltip="&quot;Презентация к классному часу на тему &quot;Буллинг: как защитить себя и друзей&quot;&quot;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8064895" cy="5721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1602"/>
            <a:ext cx="8496944" cy="666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50284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 descr="C:\Users\123\Desktop\slide-5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352928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5250"/>
            <a:ext cx="8640959" cy="666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41774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 descr="C:\Users\123\Desktop\slide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92696"/>
            <a:ext cx="8568952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5250"/>
            <a:ext cx="8280919" cy="666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96776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C:\Users\123\Desktop\c0dfbc01e8550e81a9c521c7fb4f35af72ca365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8280920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1925"/>
            <a:ext cx="9144000" cy="653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06246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НАШИ ПРОДУКТЫ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B050"/>
                </a:solidFill>
              </a:rPr>
              <a:t>СКАЗКОТЕРАПИЯ</a:t>
            </a:r>
            <a:endParaRPr lang="ru-RU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ru-RU" b="1" dirty="0">
                <a:solidFill>
                  <a:srgbClr val="00B050"/>
                </a:solidFill>
              </a:rPr>
              <a:t>«</a:t>
            </a:r>
            <a:r>
              <a:rPr lang="ru-RU" b="1" dirty="0" err="1">
                <a:solidFill>
                  <a:srgbClr val="00B050"/>
                </a:solidFill>
              </a:rPr>
              <a:t>Буллинг</a:t>
            </a:r>
            <a:r>
              <a:rPr lang="ru-RU" b="1" dirty="0">
                <a:solidFill>
                  <a:srgbClr val="00B050"/>
                </a:solidFill>
              </a:rPr>
              <a:t>: разбираемся вместе с героями сказок»</a:t>
            </a:r>
            <a:endParaRPr lang="ru-RU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ru-RU" b="1" dirty="0">
                <a:solidFill>
                  <a:srgbClr val="00B050"/>
                </a:solidFill>
              </a:rPr>
              <a:t>( по книге Элеоноры </a:t>
            </a:r>
            <a:r>
              <a:rPr lang="ru-RU" b="1" dirty="0" err="1">
                <a:solidFill>
                  <a:srgbClr val="00B050"/>
                </a:solidFill>
              </a:rPr>
              <a:t>Форназари</a:t>
            </a:r>
            <a:r>
              <a:rPr lang="ru-RU" b="1" dirty="0">
                <a:solidFill>
                  <a:srgbClr val="00B050"/>
                </a:solidFill>
              </a:rPr>
              <a:t> «Что такое </a:t>
            </a:r>
            <a:r>
              <a:rPr lang="ru-RU" b="1" dirty="0" err="1">
                <a:solidFill>
                  <a:srgbClr val="00B050"/>
                </a:solidFill>
              </a:rPr>
              <a:t>буллинг</a:t>
            </a:r>
            <a:r>
              <a:rPr lang="ru-RU" b="1" dirty="0">
                <a:solidFill>
                  <a:srgbClr val="00B050"/>
                </a:solidFill>
              </a:rPr>
              <a:t>? Как с ним бороться?» - Москва, «РОСМЭН», 2021 год</a:t>
            </a:r>
            <a:r>
              <a:rPr lang="ru-RU" b="1" dirty="0"/>
              <a:t>)</a:t>
            </a: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53" y="4653136"/>
            <a:ext cx="4032448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56022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Рекомендации</a:t>
            </a:r>
            <a:endParaRPr lang="ru-RU" dirty="0"/>
          </a:p>
        </p:txBody>
      </p:sp>
      <p:pic>
        <p:nvPicPr>
          <p:cNvPr id="23554" name="Picture 2" descr="C:\Users\123\Desktop\slide-1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8208912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61915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123\Desktop\slide-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712968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0530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2769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 defTabSz="914400"/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57158" y="642918"/>
            <a:ext cx="8286808" cy="607223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3600" b="1" u="sng" dirty="0" smtClean="0"/>
          </a:p>
          <a:p>
            <a:pPr>
              <a:buNone/>
            </a:pPr>
            <a:r>
              <a:rPr lang="ru-RU" sz="3600" b="1" dirty="0" smtClean="0"/>
              <a:t>	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361449"/>
            <a:ext cx="8892480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помочь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сверстникам избежать травли в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школе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1) проанализировать понятийно-терминологический аппарат и выявить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наиболее общепризнанное содержание понятия «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буллинг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2) описать виды и участников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буллинга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3) выяснить возможные причины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буллинга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4)  изучить статистические данные о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буллинге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5) разработать рекомендации по предотвращению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буллинга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6) оформить базовые рекомендации по предотвращению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буллинга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в школе.</a:t>
            </a:r>
          </a:p>
          <a:p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783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2769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 defTabSz="914400"/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57158" y="642918"/>
            <a:ext cx="8286808" cy="607223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3600" b="1" u="sng" dirty="0" smtClean="0"/>
          </a:p>
          <a:p>
            <a:pPr>
              <a:buNone/>
            </a:pPr>
            <a:r>
              <a:rPr lang="ru-RU" sz="3600" b="1" dirty="0" smtClean="0"/>
              <a:t>	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755576" y="361449"/>
            <a:ext cx="813690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Объектом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являются проблемы воспитания, порождающие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буллинг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Предметом исследования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буллинг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Гипотеза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Социальное окружение способствует определению ценностных ориентиров, формированию образа жизни личности,  существуют методы предотвращения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буллинга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на ранних стадиях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развития»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117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Что такое </a:t>
            </a:r>
            <a:r>
              <a:rPr lang="ru-RU" b="1" dirty="0" err="1" smtClean="0">
                <a:solidFill>
                  <a:schemeClr val="accent3">
                    <a:lumMod val="50000"/>
                  </a:schemeClr>
                </a:solidFill>
              </a:rPr>
              <a:t>буллинг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?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123\Desktop\slide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79448"/>
            <a:ext cx="8208912" cy="4629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424936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640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Презентация к классному часу на тему &quot;Буллинг: как защитить себя и друзей&quot;">
            <a:hlinkClick r:id="rId2" tgtFrame="&quot;_blank&quot;" tooltip="&quot;Презентация к классному часу на тему &quot;Буллинг: как защитить себя и друзей&quot;&quot;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4664"/>
            <a:ext cx="7920879" cy="5721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712968" cy="6025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06917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Презентация к классному часу на тему &quot;Буллинг: как защитить себя и друзей&quot;">
            <a:hlinkClick r:id="rId2" tgtFrame="&quot;_blank&quot;" tooltip="&quot;Презентация к классному часу на тему &quot;Буллинг: как защитить себя и друзей&quot;&quot;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496944" cy="57935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2169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 fontScale="90000"/>
          </a:bodyPr>
          <a:lstStyle/>
          <a:p>
            <a:r>
              <a:rPr lang="ru-RU" sz="1600" b="1" dirty="0" smtClean="0">
                <a:solidFill>
                  <a:srgbClr val="C00000"/>
                </a:solidFill>
              </a:rPr>
              <a:t/>
            </a:r>
            <a:br>
              <a:rPr lang="ru-RU" sz="1600" b="1" dirty="0" smtClean="0">
                <a:solidFill>
                  <a:srgbClr val="C00000"/>
                </a:solidFill>
              </a:rPr>
            </a:br>
            <a:r>
              <a:rPr lang="ru-RU" sz="16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 err="1">
                <a:solidFill>
                  <a:srgbClr val="C00000"/>
                </a:solidFill>
              </a:rPr>
              <a:t>В.Железников</a:t>
            </a:r>
            <a:r>
              <a:rPr lang="ru-RU" sz="2800" b="1" dirty="0">
                <a:solidFill>
                  <a:srgbClr val="C00000"/>
                </a:solidFill>
              </a:rPr>
              <a:t> «Чучело»: </a:t>
            </a:r>
            <a:r>
              <a:rPr lang="ru-RU" sz="2800" b="1" dirty="0" smtClean="0">
                <a:solidFill>
                  <a:srgbClr val="C00000"/>
                </a:solidFill>
              </a:rPr>
              <a:t/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800" b="1" dirty="0" smtClean="0">
                <a:solidFill>
                  <a:srgbClr val="C00000"/>
                </a:solidFill>
              </a:rPr>
              <a:t>«</a:t>
            </a:r>
            <a:r>
              <a:rPr lang="ru-RU" sz="2800" b="1" dirty="0">
                <a:solidFill>
                  <a:srgbClr val="C00000"/>
                </a:solidFill>
              </a:rPr>
              <a:t>Как чувствуют себя жертвы </a:t>
            </a:r>
            <a:r>
              <a:rPr lang="ru-RU" sz="2800" b="1" dirty="0" err="1">
                <a:solidFill>
                  <a:srgbClr val="C00000"/>
                </a:solidFill>
              </a:rPr>
              <a:t>буллинга</a:t>
            </a:r>
            <a:r>
              <a:rPr lang="ru-RU" sz="2800" b="1" dirty="0">
                <a:solidFill>
                  <a:srgbClr val="C00000"/>
                </a:solidFill>
              </a:rPr>
              <a:t>, почему появляются агрессоры и что ими движет</a:t>
            </a:r>
            <a:r>
              <a:rPr lang="ru-RU" sz="2800" b="1" dirty="0" smtClean="0">
                <a:solidFill>
                  <a:srgbClr val="C00000"/>
                </a:solidFill>
              </a:rPr>
              <a:t>?</a:t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>
                <a:solidFill>
                  <a:srgbClr val="C00000"/>
                </a:solidFill>
              </a:rPr>
              <a:t>Как прекратить травлю и кто в состоянии это сделать?»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12567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8194" name="Picture 2" descr="C:\Users\123\Desktop\slide-1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20888"/>
            <a:ext cx="8424936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123\Desktop\img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00964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0"/>
            <a:ext cx="7992887" cy="6525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04509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C:\Users\123\Desktop\slide-11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280920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5250"/>
            <a:ext cx="8712968" cy="666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26888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  <a:softEdge rad="127000"/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 prst="artDeco"/>
        </a:sp3d>
      </a:spPr>
      <a:bodyPr wrap="square" rtlCol="0">
        <a:spAutoFit/>
      </a:bodyPr>
      <a:lstStyle>
        <a:defPPr algn="ctr">
          <a:defRPr sz="1300" b="1" dirty="0" smtClean="0">
            <a:solidFill>
              <a:srgbClr val="006600"/>
            </a:solidFill>
            <a:latin typeface="Arial Narrow" pitchFamily="34" charset="0"/>
            <a:cs typeface="Arial" pitchFamily="34" charset="0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  <a:softEdge rad="127000"/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 prst="artDeco"/>
        </a:sp3d>
      </a:spPr>
      <a:bodyPr wrap="square" rtlCol="0">
        <a:spAutoFit/>
      </a:bodyPr>
      <a:lstStyle>
        <a:defPPr algn="ctr">
          <a:defRPr sz="1300" b="1" dirty="0" smtClean="0">
            <a:solidFill>
              <a:srgbClr val="006600"/>
            </a:solidFill>
            <a:latin typeface="Arial Narrow" pitchFamily="34" charset="0"/>
            <a:cs typeface="Arial" pitchFamily="34" charset="0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556</TotalTime>
  <Words>146</Words>
  <Application>Microsoft Office PowerPoint</Application>
  <PresentationFormat>Экран (4:3)</PresentationFormat>
  <Paragraphs>34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Тема Office</vt:lpstr>
      <vt:lpstr>3_Тема Office</vt:lpstr>
      <vt:lpstr>2_Тема Office</vt:lpstr>
      <vt:lpstr>4_Тема Office</vt:lpstr>
      <vt:lpstr>СОДЕРЖАНИЕ  </vt:lpstr>
      <vt:lpstr>Презентация PowerPoint</vt:lpstr>
      <vt:lpstr>Презентация PowerPoint</vt:lpstr>
      <vt:lpstr>Что такое буллинг?</vt:lpstr>
      <vt:lpstr>Презентация PowerPoint</vt:lpstr>
      <vt:lpstr>Презентация PowerPoint</vt:lpstr>
      <vt:lpstr>  В.Железников «Чучело»:  «Как чувствуют себя жертвы буллинга, почему появляются агрессоры и что ими движет?  Как прекратить травлю и кто в состоянии это сделать?»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НАШИ ПРОДУКТЫ</vt:lpstr>
      <vt:lpstr>Рекомендации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123</dc:creator>
  <cp:lastModifiedBy>123</cp:lastModifiedBy>
  <cp:revision>136</cp:revision>
  <dcterms:created xsi:type="dcterms:W3CDTF">2021-08-26T04:35:28Z</dcterms:created>
  <dcterms:modified xsi:type="dcterms:W3CDTF">2023-10-21T09:35:02Z</dcterms:modified>
</cp:coreProperties>
</file>