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1"/>
  </p:notesMasterIdLst>
  <p:sldIdLst>
    <p:sldId id="256" r:id="rId2"/>
    <p:sldId id="257" r:id="rId3"/>
    <p:sldId id="260" r:id="rId4"/>
    <p:sldId id="258" r:id="rId5"/>
    <p:sldId id="259" r:id="rId6"/>
    <p:sldId id="261" r:id="rId7"/>
    <p:sldId id="263" r:id="rId8"/>
    <p:sldId id="269" r:id="rId9"/>
    <p:sldId id="270" r:id="rId10"/>
    <p:sldId id="271" r:id="rId11"/>
    <p:sldId id="272" r:id="rId12"/>
    <p:sldId id="273" r:id="rId13"/>
    <p:sldId id="274" r:id="rId14"/>
    <p:sldId id="264" r:id="rId15"/>
    <p:sldId id="262" r:id="rId16"/>
    <p:sldId id="265" r:id="rId17"/>
    <p:sldId id="266" r:id="rId18"/>
    <p:sldId id="267" r:id="rId19"/>
    <p:sldId id="26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65D5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 autoAdjust="0"/>
    <p:restoredTop sz="94676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C61686-402D-4847-BB84-02E33723826C}" type="datetimeFigureOut">
              <a:rPr lang="ru-RU" smtClean="0"/>
              <a:pPr/>
              <a:t>24.04.2022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FACD28-4EB2-45A5-BAE9-E0E66C17FD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99335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ACD28-4EB2-45A5-BAE9-E0E66C17FD3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4320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946AA-F10B-4EA1-9AEC-F9DC3B59CC72}" type="datetimeFigureOut">
              <a:rPr lang="ru-RU" smtClean="0"/>
              <a:pPr/>
              <a:t>24.04.2022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63862-1D75-4D70-AAE0-5DC488D61B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946AA-F10B-4EA1-9AEC-F9DC3B59CC72}" type="datetimeFigureOut">
              <a:rPr lang="ru-RU" smtClean="0"/>
              <a:pPr/>
              <a:t>24.04.2022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63862-1D75-4D70-AAE0-5DC488D61B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946AA-F10B-4EA1-9AEC-F9DC3B59CC72}" type="datetimeFigureOut">
              <a:rPr lang="ru-RU" smtClean="0"/>
              <a:pPr/>
              <a:t>24.04.2022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63862-1D75-4D70-AAE0-5DC488D61B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946AA-F10B-4EA1-9AEC-F9DC3B59CC72}" type="datetimeFigureOut">
              <a:rPr lang="ru-RU" smtClean="0"/>
              <a:pPr/>
              <a:t>24.04.2022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63862-1D75-4D70-AAE0-5DC488D61B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946AA-F10B-4EA1-9AEC-F9DC3B59CC72}" type="datetimeFigureOut">
              <a:rPr lang="ru-RU" smtClean="0"/>
              <a:pPr/>
              <a:t>24.04.2022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63862-1D75-4D70-AAE0-5DC488D61B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946AA-F10B-4EA1-9AEC-F9DC3B59CC72}" type="datetimeFigureOut">
              <a:rPr lang="ru-RU" smtClean="0"/>
              <a:pPr/>
              <a:t>24.04.2022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63862-1D75-4D70-AAE0-5DC488D61B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946AA-F10B-4EA1-9AEC-F9DC3B59CC72}" type="datetimeFigureOut">
              <a:rPr lang="ru-RU" smtClean="0"/>
              <a:pPr/>
              <a:t>24.04.2022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63862-1D75-4D70-AAE0-5DC488D61B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946AA-F10B-4EA1-9AEC-F9DC3B59CC72}" type="datetimeFigureOut">
              <a:rPr lang="ru-RU" smtClean="0"/>
              <a:pPr/>
              <a:t>24.04.2022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563862-1D75-4D70-AAE0-5DC488D61B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946AA-F10B-4EA1-9AEC-F9DC3B59CC72}" type="datetimeFigureOut">
              <a:rPr lang="ru-RU" smtClean="0"/>
              <a:pPr/>
              <a:t>24.04.2022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63862-1D75-4D70-AAE0-5DC488D61B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946AA-F10B-4EA1-9AEC-F9DC3B59CC72}" type="datetimeFigureOut">
              <a:rPr lang="ru-RU" smtClean="0"/>
              <a:pPr/>
              <a:t>24.04.2022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EE563862-1D75-4D70-AAE0-5DC488D61B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89B946AA-F10B-4EA1-9AEC-F9DC3B59CC72}" type="datetimeFigureOut">
              <a:rPr lang="ru-RU" smtClean="0"/>
              <a:pPr/>
              <a:t>24.04.2022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63862-1D75-4D70-AAE0-5DC488D61B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9B946AA-F10B-4EA1-9AEC-F9DC3B59CC72}" type="datetimeFigureOut">
              <a:rPr lang="ru-RU" smtClean="0"/>
              <a:pPr/>
              <a:t>24.04.2022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E563862-1D75-4D70-AAE0-5DC488D61B6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2.png"/><Relationship Id="rId21" Type="http://schemas.openxmlformats.org/officeDocument/2006/relationships/image" Target="../media/image4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image" Target="../media/image21.png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24" Type="http://schemas.openxmlformats.org/officeDocument/2006/relationships/image" Target="../media/image43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23" Type="http://schemas.openxmlformats.org/officeDocument/2006/relationships/image" Target="../media/image42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1071546"/>
            <a:ext cx="6480048" cy="2214578"/>
          </a:xfrm>
        </p:spPr>
        <p:txBody>
          <a:bodyPr>
            <a:normAutofit lnSpcReduction="10000"/>
          </a:bodyPr>
          <a:lstStyle/>
          <a:p>
            <a:pPr algn="l"/>
            <a:endParaRPr lang="ru-RU" sz="1600" dirty="0">
              <a:solidFill>
                <a:srgbClr val="000000"/>
              </a:solidFill>
              <a:latin typeface="Calibri"/>
            </a:endParaRPr>
          </a:p>
          <a:p>
            <a:pPr algn="ctr"/>
            <a:r>
              <a:rPr lang="ru-RU" sz="3200" b="1" dirty="0">
                <a:latin typeface="Georgia" pitchFamily="18" charset="0"/>
              </a:rPr>
              <a:t>Глобальные </a:t>
            </a:r>
            <a:r>
              <a:rPr lang="ru-RU" sz="3200" b="1" dirty="0" smtClean="0">
                <a:latin typeface="Georgia" pitchFamily="18" charset="0"/>
              </a:rPr>
              <a:t>компетенции и  </a:t>
            </a:r>
            <a:endParaRPr lang="ru-RU" sz="3200" dirty="0">
              <a:latin typeface="Georgia" pitchFamily="18" charset="0"/>
            </a:endParaRPr>
          </a:p>
          <a:p>
            <a:pPr algn="ctr"/>
            <a:r>
              <a:rPr lang="ru-RU" sz="3200" b="1" dirty="0">
                <a:latin typeface="Georgia" pitchFamily="18" charset="0"/>
              </a:rPr>
              <a:t>к</a:t>
            </a:r>
            <a:r>
              <a:rPr lang="ru-RU" sz="3200" b="1" dirty="0" smtClean="0">
                <a:latin typeface="Georgia" pitchFamily="18" charset="0"/>
              </a:rPr>
              <a:t>реативное </a:t>
            </a:r>
            <a:r>
              <a:rPr lang="ru-RU" sz="3200" b="1" dirty="0">
                <a:latin typeface="Georgia" pitchFamily="18" charset="0"/>
              </a:rPr>
              <a:t>мышление </a:t>
            </a:r>
            <a:r>
              <a:rPr lang="ru-RU" sz="3200" b="1" dirty="0" smtClean="0">
                <a:latin typeface="Georgia" pitchFamily="18" charset="0"/>
              </a:rPr>
              <a:t>в функциональной грамотности</a:t>
            </a:r>
            <a:endParaRPr lang="ru-RU" sz="3200" dirty="0">
              <a:latin typeface="Georgia" pitchFamily="18" charset="0"/>
            </a:endParaRPr>
          </a:p>
        </p:txBody>
      </p:sp>
      <p:pic>
        <p:nvPicPr>
          <p:cNvPr id="1026" name="Picture 2" descr="Книга: &quot;Креативное мышление. Сборник эталонных заданий. Выпуск 1&quot; -  Логинова, Яковлева, Ковалева, Авдеенко. Купить книгу, читать рецензии |  ISBN 978-5-09-088069-5 | Лабирин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3571876"/>
            <a:ext cx="2095500" cy="274320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1909038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en-GB" sz="1200" dirty="0" smtClean="0">
                <a:latin typeface="Calibri"/>
              </a:rPr>
              <a:t>. </a:t>
            </a:r>
            <a:endParaRPr lang="en-GB" sz="1200" dirty="0">
              <a:latin typeface="Calibri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643306" y="4572008"/>
            <a:ext cx="5321182" cy="571504"/>
          </a:xfrm>
          <a:prstGeom prst="rect">
            <a:avLst/>
          </a:prstGeom>
        </p:spPr>
        <p:txBody>
          <a:bodyPr vert="horz" tIns="0" rIns="45720" bIns="0" anchor="b">
            <a:normAutofit fontScale="85000" lnSpcReduction="10000"/>
          </a:bodyPr>
          <a:lstStyle>
            <a:lvl1pPr marL="0" indent="0" algn="r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None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600" dirty="0" smtClean="0">
              <a:solidFill>
                <a:srgbClr val="000000"/>
              </a:solidFill>
              <a:latin typeface="Calibri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Подготовили:  ШМО учителей начальной школы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601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329642" cy="1583044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В ноябре ученики  </a:t>
            </a:r>
            <a:r>
              <a:rPr lang="ru-RU" sz="2400" dirty="0" smtClean="0"/>
              <a:t>3 б класса приняли участие в ежегодном </a:t>
            </a:r>
            <a:r>
              <a:rPr lang="ru-RU" sz="2400" dirty="0" smtClean="0">
                <a:solidFill>
                  <a:srgbClr val="FFFF00"/>
                </a:solidFill>
              </a:rPr>
              <a:t>Всероссийском уроке «</a:t>
            </a:r>
            <a:r>
              <a:rPr lang="ru-RU" sz="2400" dirty="0" err="1" smtClean="0">
                <a:solidFill>
                  <a:srgbClr val="FFFF00"/>
                </a:solidFill>
              </a:rPr>
              <a:t>Эколята</a:t>
            </a:r>
            <a:r>
              <a:rPr lang="ru-RU" sz="2400" dirty="0" smtClean="0">
                <a:solidFill>
                  <a:srgbClr val="FFFF00"/>
                </a:solidFill>
              </a:rPr>
              <a:t> – молодые защитники природы»</a:t>
            </a:r>
            <a:endParaRPr lang="ru-RU" sz="2400" dirty="0">
              <a:solidFill>
                <a:srgbClr val="FFFF00"/>
              </a:solidFill>
            </a:endParaRPr>
          </a:p>
        </p:txBody>
      </p:sp>
      <p:pic>
        <p:nvPicPr>
          <p:cNvPr id="29698" name="Picture 2" descr="C:\Users\user\Desktop\отчеты на сайт\2.урок Эколят\IMG_20211119_1221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4489629"/>
            <a:ext cx="4320000" cy="2368371"/>
          </a:xfrm>
          <a:prstGeom prst="rect">
            <a:avLst/>
          </a:prstGeom>
          <a:noFill/>
        </p:spPr>
      </p:pic>
      <p:pic>
        <p:nvPicPr>
          <p:cNvPr id="29699" name="Picture 3" descr="C:\Users\user\Desktop\отчеты на сайт\2.урок Эколят\сертификат урок эколят общи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1785926"/>
            <a:ext cx="1800000" cy="2543192"/>
          </a:xfrm>
          <a:prstGeom prst="rect">
            <a:avLst/>
          </a:prstGeom>
          <a:noFill/>
        </p:spPr>
      </p:pic>
      <p:pic>
        <p:nvPicPr>
          <p:cNvPr id="29700" name="Picture 4" descr="C:\Users\user\Desktop\отчеты на сайт\2.урок Эколят\скляр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1714488"/>
            <a:ext cx="1800000" cy="2542194"/>
          </a:xfrm>
          <a:prstGeom prst="rect">
            <a:avLst/>
          </a:prstGeom>
          <a:noFill/>
        </p:spPr>
      </p:pic>
      <p:pic>
        <p:nvPicPr>
          <p:cNvPr id="29701" name="Picture 5" descr="C:\Users\user\Desktop\отчеты на сайт\2.урок Эколят\скляр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44" y="1714488"/>
            <a:ext cx="1800000" cy="25421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186766" cy="108297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В ноябре 2021 </a:t>
            </a:r>
            <a:r>
              <a:rPr lang="ru-RU" sz="2700" dirty="0" smtClean="0"/>
              <a:t>г. участники отряда «</a:t>
            </a:r>
            <a:r>
              <a:rPr lang="ru-RU" sz="2700" dirty="0" err="1" smtClean="0"/>
              <a:t>Эколята</a:t>
            </a:r>
            <a:r>
              <a:rPr lang="ru-RU" sz="2700" dirty="0" smtClean="0"/>
              <a:t>. </a:t>
            </a:r>
            <a:r>
              <a:rPr lang="ru-RU" sz="2700" dirty="0" err="1" smtClean="0"/>
              <a:t>Экогруппа</a:t>
            </a:r>
            <a:r>
              <a:rPr lang="ru-RU" sz="2700" dirty="0" smtClean="0"/>
              <a:t>» приняли участие во всероссийской олимпиаде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>
                <a:solidFill>
                  <a:srgbClr val="FFFF00"/>
                </a:solidFill>
              </a:rPr>
              <a:t>«</a:t>
            </a:r>
            <a:r>
              <a:rPr lang="ru-RU" sz="2700" dirty="0" err="1" smtClean="0">
                <a:solidFill>
                  <a:srgbClr val="FFFF00"/>
                </a:solidFill>
              </a:rPr>
              <a:t>Эколята</a:t>
            </a:r>
            <a:r>
              <a:rPr lang="ru-RU" sz="2700" dirty="0" smtClean="0">
                <a:solidFill>
                  <a:srgbClr val="FFFF00"/>
                </a:solidFill>
              </a:rPr>
              <a:t> – молодые защитники природы». </a:t>
            </a: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30722" name="Picture 2" descr="C:\Users\user\Desktop\отчеты на сайт\3.олимпиада Эколят\сертификат олимпиада скля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2285992"/>
            <a:ext cx="2583377" cy="3600000"/>
          </a:xfrm>
          <a:prstGeom prst="rect">
            <a:avLst/>
          </a:prstGeom>
          <a:noFill/>
        </p:spPr>
      </p:pic>
      <p:pic>
        <p:nvPicPr>
          <p:cNvPr id="30723" name="Picture 3" descr="C:\Users\user\Desktop\отчеты на сайт\3.олимпиада Эколят\сертификат олимпиада эколят обща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2214554"/>
            <a:ext cx="2583377" cy="36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5830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25 </a:t>
            </a:r>
            <a:r>
              <a:rPr lang="ru-RU" sz="2700" dirty="0" smtClean="0"/>
              <a:t>ноября 2021 г. обучающиеся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3 </a:t>
            </a:r>
            <a:r>
              <a:rPr lang="ru-RU" sz="2700" dirty="0" smtClean="0"/>
              <a:t>б класса приняли участие в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 </a:t>
            </a:r>
            <a:r>
              <a:rPr lang="ru-RU" sz="2700" dirty="0" smtClean="0">
                <a:solidFill>
                  <a:srgbClr val="FFFF00"/>
                </a:solidFill>
              </a:rPr>
              <a:t>«Осеннем празднике </a:t>
            </a:r>
            <a:r>
              <a:rPr lang="ru-RU" sz="2700" dirty="0" err="1" smtClean="0">
                <a:solidFill>
                  <a:srgbClr val="FFFF00"/>
                </a:solidFill>
              </a:rPr>
              <a:t>Эколят</a:t>
            </a:r>
            <a:r>
              <a:rPr lang="ru-RU" sz="2700" dirty="0" smtClean="0">
                <a:solidFill>
                  <a:srgbClr val="FFFF00"/>
                </a:solidFill>
              </a:rPr>
              <a:t> – Посвящение в </a:t>
            </a:r>
            <a:r>
              <a:rPr lang="ru-RU" sz="2700" dirty="0" err="1" smtClean="0">
                <a:solidFill>
                  <a:srgbClr val="FFFF00"/>
                </a:solidFill>
              </a:rPr>
              <a:t>Эколята</a:t>
            </a:r>
            <a:r>
              <a:rPr lang="ru-RU" sz="2700" dirty="0" smtClean="0">
                <a:solidFill>
                  <a:srgbClr val="FFFF00"/>
                </a:solidFill>
              </a:rPr>
              <a:t>».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71612"/>
            <a:ext cx="185738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7" name="Picture 3" descr="C:\Users\user\Desktop\отчеты на сайт\4.Осенний праздник Эколят\фото\1.выступление героев Эколя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1643050"/>
            <a:ext cx="4357718" cy="3600000"/>
          </a:xfrm>
          <a:prstGeom prst="rect">
            <a:avLst/>
          </a:prstGeom>
          <a:noFill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929066"/>
            <a:ext cx="3600000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В </a:t>
            </a:r>
            <a:r>
              <a:rPr lang="ru-RU" sz="3100" dirty="0" smtClean="0"/>
              <a:t>декабре 2021 г. отряд «</a:t>
            </a:r>
            <a:r>
              <a:rPr lang="ru-RU" sz="3100" dirty="0" err="1" smtClean="0"/>
              <a:t>Эколята</a:t>
            </a:r>
            <a:r>
              <a:rPr lang="ru-RU" sz="3100" dirty="0" smtClean="0"/>
              <a:t>. </a:t>
            </a:r>
            <a:r>
              <a:rPr lang="ru-RU" sz="3100" dirty="0" err="1" smtClean="0"/>
              <a:t>Экогруппа</a:t>
            </a:r>
            <a:r>
              <a:rPr lang="ru-RU" sz="3100" dirty="0" smtClean="0"/>
              <a:t>» приняли участие в конкурсе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>
                <a:solidFill>
                  <a:srgbClr val="FFFF00"/>
                </a:solidFill>
              </a:rPr>
              <a:t>«</a:t>
            </a:r>
            <a:r>
              <a:rPr lang="ru-RU" sz="3100" dirty="0" smtClean="0">
                <a:solidFill>
                  <a:srgbClr val="FFFF00"/>
                </a:solidFill>
              </a:rPr>
              <a:t>Игрушка для Ёлки </a:t>
            </a:r>
            <a:r>
              <a:rPr lang="ru-RU" sz="3100" dirty="0" err="1" smtClean="0">
                <a:solidFill>
                  <a:srgbClr val="FFFF00"/>
                </a:solidFill>
              </a:rPr>
              <a:t>Эколят</a:t>
            </a:r>
            <a:r>
              <a:rPr lang="ru-RU" sz="3100" dirty="0" smtClean="0">
                <a:solidFill>
                  <a:srgbClr val="FFFF00"/>
                </a:solidFill>
              </a:rPr>
              <a:t>».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2770" name="Picture 2" descr="C:\Users\user\Desktop\отчеты на сайт\5.Игрушка для ёлки эколят\1. Символ 2022 год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14488"/>
            <a:ext cx="2370370" cy="3600000"/>
          </a:xfrm>
          <a:prstGeom prst="rect">
            <a:avLst/>
          </a:prstGeom>
          <a:noFill/>
        </p:spPr>
      </p:pic>
      <p:pic>
        <p:nvPicPr>
          <p:cNvPr id="32771" name="Picture 3" descr="C:\Users\user\Desktop\отчеты на сайт\5.Игрушка для ёлки эколят\2. Ёлоч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1714488"/>
            <a:ext cx="2500330" cy="3600000"/>
          </a:xfrm>
          <a:prstGeom prst="rect">
            <a:avLst/>
          </a:prstGeom>
          <a:noFill/>
        </p:spPr>
      </p:pic>
      <p:pic>
        <p:nvPicPr>
          <p:cNvPr id="32772" name="Picture 4" descr="C:\Users\user\Desktop\отчеты на сайт\5.Игрушка для ёлки эколят\3. Шишка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1714488"/>
            <a:ext cx="2714644" cy="36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278" y="260648"/>
            <a:ext cx="9036496" cy="658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79F92"/>
              </a:buClr>
              <a:buSzPct val="75000"/>
              <a:buFontTx/>
              <a:buNone/>
              <a:tabLst/>
              <a:defRPr/>
            </a:pPr>
            <a:r>
              <a:rPr kumimoji="0" lang="ru-RU" altLang="ru-RU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Впервые понятие креативного мышления выдвинул Дж. </a:t>
            </a:r>
            <a:r>
              <a:rPr kumimoji="0" lang="ru-RU" altLang="ru-RU" sz="2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Гилфорд</a:t>
            </a:r>
            <a:endParaRPr kumimoji="0" lang="ru-RU" altLang="ru-RU" sz="28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Georgia" pitchFamily="18" charset="0"/>
            </a:endParaRPr>
          </a:p>
          <a:p>
            <a:pPr marL="342900" marR="0" lvl="0" indent="-342900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79F92"/>
              </a:buClr>
              <a:buSzPct val="75000"/>
              <a:buFontTx/>
              <a:buNone/>
              <a:tabLst/>
              <a:defRPr/>
            </a:pPr>
            <a:endParaRPr kumimoji="0" lang="ru-RU" altLang="ru-RU" sz="28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Georgia" pitchFamily="18" charset="0"/>
            </a:endParaRPr>
          </a:p>
          <a:p>
            <a:pPr marR="0" lvl="0" algn="just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79F92"/>
              </a:buClr>
              <a:buSzPct val="75000"/>
              <a:tabLst/>
              <a:defRPr/>
            </a:pPr>
            <a:r>
              <a:rPr kumimoji="0" lang="ru-RU" altLang="ru-RU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Креативность </a:t>
            </a: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– один из видов мышления, характеризующийся созданием субъективно нового продукта и новообразований в ходе самой познавательной деятельности по его созданию, приводящий к получению решений, созданию необычных и оригинальных идей, обобщений и теорий.</a:t>
            </a:r>
          </a:p>
          <a:p>
            <a:pPr marR="0" lvl="0" algn="just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79F92"/>
              </a:buClr>
              <a:buSzPct val="75000"/>
              <a:tabLst/>
              <a:defRPr/>
            </a:pPr>
            <a:endParaRPr kumimoji="0" lang="ru-RU" altLang="ru-RU" sz="20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Georgia" pitchFamily="18" charset="0"/>
            </a:endParaRPr>
          </a:p>
          <a:p>
            <a:pPr marL="342900" marR="0" lvl="0" indent="-342900" algn="just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79F92"/>
              </a:buClr>
              <a:buSzPct val="75000"/>
              <a:buFontTx/>
              <a:buNone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     </a:t>
            </a:r>
            <a:r>
              <a:rPr kumimoji="0" lang="ru-RU" altLang="ru-RU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Креативное мышление характеризуют четыре основных качества: </a:t>
            </a:r>
          </a:p>
          <a:p>
            <a:pPr marR="0" lvl="0" algn="just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79F92"/>
              </a:buClr>
              <a:buSzPct val="75000"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- быстрота (способность высказывать максимальное количество идей в определенный отрезок времени), </a:t>
            </a:r>
          </a:p>
          <a:p>
            <a:pPr marR="0" lvl="0" algn="just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79F92"/>
              </a:buClr>
              <a:buSzPct val="75000"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- гибкость (способность высказывать широкое многообразие идей), -</a:t>
            </a:r>
          </a:p>
          <a:p>
            <a:pPr marR="0" lvl="0" algn="just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79F92"/>
              </a:buClr>
              <a:buSzPct val="75000"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- оригинальность (способность порождать новые нестандартные идеи), </a:t>
            </a:r>
          </a:p>
          <a:p>
            <a:pPr marR="0" lvl="0" algn="just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79F92"/>
              </a:buClr>
              <a:buSzPct val="75000"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- точность (законченность, способность совершенствовать или придавать завершенный вид своим мыслям)</a:t>
            </a:r>
          </a:p>
          <a:p>
            <a:pPr marL="342900" marR="0" lvl="0" indent="-342900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79F92"/>
              </a:buClr>
              <a:buSzPct val="75000"/>
              <a:buFontTx/>
              <a:buNone/>
              <a:tabLst/>
              <a:defRPr/>
            </a:pPr>
            <a:r>
              <a:rPr kumimoji="0" lang="ru-RU" alt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</a:rPr>
              <a:t> </a:t>
            </a:r>
            <a:endParaRPr kumimoji="0" lang="ru-RU" alt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1920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907602" y="834643"/>
            <a:ext cx="7344053" cy="6044753"/>
            <a:chOff x="0" y="0"/>
            <a:chExt cx="9626" cy="6170"/>
          </a:xfrm>
        </p:grpSpPr>
        <p:pic>
          <p:nvPicPr>
            <p:cNvPr id="6217" name="Picture 7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3" y="0"/>
              <a:ext cx="7040" cy="641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16" name="Picture 7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" y="86"/>
              <a:ext cx="7013" cy="4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15" name="Picture 7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7" y="43"/>
              <a:ext cx="6891" cy="49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14" name="Picture 70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4" y="549"/>
              <a:ext cx="2189" cy="168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13" name="Picture 6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8" y="592"/>
              <a:ext cx="2040" cy="153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Freeform 68"/>
            <p:cNvSpPr>
              <a:spLocks/>
            </p:cNvSpPr>
            <p:nvPr/>
          </p:nvSpPr>
          <p:spPr bwMode="auto">
            <a:xfrm>
              <a:off x="2188" y="592"/>
              <a:ext cx="2040" cy="1532"/>
            </a:xfrm>
            <a:custGeom>
              <a:avLst/>
              <a:gdLst>
                <a:gd name="T0" fmla="+- 0 2189 2189"/>
                <a:gd name="T1" fmla="*/ T0 w 2040"/>
                <a:gd name="T2" fmla="+- 0 1358 593"/>
                <a:gd name="T3" fmla="*/ 1358 h 1532"/>
                <a:gd name="T4" fmla="+- 0 2572 2189"/>
                <a:gd name="T5" fmla="*/ T4 w 2040"/>
                <a:gd name="T6" fmla="+- 0 593 593"/>
                <a:gd name="T7" fmla="*/ 593 h 1532"/>
                <a:gd name="T8" fmla="+- 0 3846 2189"/>
                <a:gd name="T9" fmla="*/ T8 w 2040"/>
                <a:gd name="T10" fmla="+- 0 593 593"/>
                <a:gd name="T11" fmla="*/ 593 h 1532"/>
                <a:gd name="T12" fmla="+- 0 4229 2189"/>
                <a:gd name="T13" fmla="*/ T12 w 2040"/>
                <a:gd name="T14" fmla="+- 0 1358 593"/>
                <a:gd name="T15" fmla="*/ 1358 h 1532"/>
                <a:gd name="T16" fmla="+- 0 3846 2189"/>
                <a:gd name="T17" fmla="*/ T16 w 2040"/>
                <a:gd name="T18" fmla="+- 0 2124 593"/>
                <a:gd name="T19" fmla="*/ 2124 h 1532"/>
                <a:gd name="T20" fmla="+- 0 2572 2189"/>
                <a:gd name="T21" fmla="*/ T20 w 2040"/>
                <a:gd name="T22" fmla="+- 0 2124 593"/>
                <a:gd name="T23" fmla="*/ 2124 h 1532"/>
                <a:gd name="T24" fmla="+- 0 2189 2189"/>
                <a:gd name="T25" fmla="*/ T24 w 2040"/>
                <a:gd name="T26" fmla="+- 0 1358 593"/>
                <a:gd name="T27" fmla="*/ 1358 h 153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</a:cxnLst>
              <a:rect l="0" t="0" r="r" b="b"/>
              <a:pathLst>
                <a:path w="2040" h="1532">
                  <a:moveTo>
                    <a:pt x="0" y="765"/>
                  </a:moveTo>
                  <a:lnTo>
                    <a:pt x="383" y="0"/>
                  </a:lnTo>
                  <a:lnTo>
                    <a:pt x="1657" y="0"/>
                  </a:lnTo>
                  <a:lnTo>
                    <a:pt x="2040" y="765"/>
                  </a:lnTo>
                  <a:lnTo>
                    <a:pt x="1657" y="1531"/>
                  </a:lnTo>
                  <a:lnTo>
                    <a:pt x="383" y="1531"/>
                  </a:lnTo>
                  <a:lnTo>
                    <a:pt x="0" y="765"/>
                  </a:lnTo>
                  <a:close/>
                </a:path>
              </a:pathLst>
            </a:custGeom>
            <a:noFill/>
            <a:ln w="9144">
              <a:solidFill>
                <a:srgbClr val="F6924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6211" name="Picture 67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2" y="549"/>
              <a:ext cx="2189" cy="168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10" name="Picture 6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6" y="592"/>
              <a:ext cx="2040" cy="153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Freeform 65"/>
            <p:cNvSpPr>
              <a:spLocks/>
            </p:cNvSpPr>
            <p:nvPr/>
          </p:nvSpPr>
          <p:spPr bwMode="auto">
            <a:xfrm>
              <a:off x="3796" y="592"/>
              <a:ext cx="2040" cy="1532"/>
            </a:xfrm>
            <a:custGeom>
              <a:avLst/>
              <a:gdLst>
                <a:gd name="T0" fmla="+- 0 3797 3797"/>
                <a:gd name="T1" fmla="*/ T0 w 2040"/>
                <a:gd name="T2" fmla="+- 0 1358 593"/>
                <a:gd name="T3" fmla="*/ 1358 h 1532"/>
                <a:gd name="T4" fmla="+- 0 4180 3797"/>
                <a:gd name="T5" fmla="*/ T4 w 2040"/>
                <a:gd name="T6" fmla="+- 0 593 593"/>
                <a:gd name="T7" fmla="*/ 593 h 1532"/>
                <a:gd name="T8" fmla="+- 0 5454 3797"/>
                <a:gd name="T9" fmla="*/ T8 w 2040"/>
                <a:gd name="T10" fmla="+- 0 593 593"/>
                <a:gd name="T11" fmla="*/ 593 h 1532"/>
                <a:gd name="T12" fmla="+- 0 5837 3797"/>
                <a:gd name="T13" fmla="*/ T12 w 2040"/>
                <a:gd name="T14" fmla="+- 0 1358 593"/>
                <a:gd name="T15" fmla="*/ 1358 h 1532"/>
                <a:gd name="T16" fmla="+- 0 5454 3797"/>
                <a:gd name="T17" fmla="*/ T16 w 2040"/>
                <a:gd name="T18" fmla="+- 0 2124 593"/>
                <a:gd name="T19" fmla="*/ 2124 h 1532"/>
                <a:gd name="T20" fmla="+- 0 4180 3797"/>
                <a:gd name="T21" fmla="*/ T20 w 2040"/>
                <a:gd name="T22" fmla="+- 0 2124 593"/>
                <a:gd name="T23" fmla="*/ 2124 h 1532"/>
                <a:gd name="T24" fmla="+- 0 3797 3797"/>
                <a:gd name="T25" fmla="*/ T24 w 2040"/>
                <a:gd name="T26" fmla="+- 0 1358 593"/>
                <a:gd name="T27" fmla="*/ 1358 h 153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</a:cxnLst>
              <a:rect l="0" t="0" r="r" b="b"/>
              <a:pathLst>
                <a:path w="2040" h="1532">
                  <a:moveTo>
                    <a:pt x="0" y="765"/>
                  </a:moveTo>
                  <a:lnTo>
                    <a:pt x="383" y="0"/>
                  </a:lnTo>
                  <a:lnTo>
                    <a:pt x="1657" y="0"/>
                  </a:lnTo>
                  <a:lnTo>
                    <a:pt x="2040" y="765"/>
                  </a:lnTo>
                  <a:lnTo>
                    <a:pt x="1657" y="1531"/>
                  </a:lnTo>
                  <a:lnTo>
                    <a:pt x="383" y="1531"/>
                  </a:lnTo>
                  <a:lnTo>
                    <a:pt x="0" y="765"/>
                  </a:lnTo>
                  <a:close/>
                </a:path>
              </a:pathLst>
            </a:custGeom>
            <a:noFill/>
            <a:ln w="9144">
              <a:solidFill>
                <a:srgbClr val="F6924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6208" name="Picture 64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0" y="549"/>
              <a:ext cx="2189" cy="168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07" name="Picture 6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5" y="592"/>
              <a:ext cx="2040" cy="153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Freeform 62"/>
            <p:cNvSpPr>
              <a:spLocks/>
            </p:cNvSpPr>
            <p:nvPr/>
          </p:nvSpPr>
          <p:spPr bwMode="auto">
            <a:xfrm>
              <a:off x="5575" y="592"/>
              <a:ext cx="2040" cy="1532"/>
            </a:xfrm>
            <a:custGeom>
              <a:avLst/>
              <a:gdLst>
                <a:gd name="T0" fmla="+- 0 5575 5575"/>
                <a:gd name="T1" fmla="*/ T0 w 2040"/>
                <a:gd name="T2" fmla="+- 0 1358 593"/>
                <a:gd name="T3" fmla="*/ 1358 h 1532"/>
                <a:gd name="T4" fmla="+- 0 5958 5575"/>
                <a:gd name="T5" fmla="*/ T4 w 2040"/>
                <a:gd name="T6" fmla="+- 0 593 593"/>
                <a:gd name="T7" fmla="*/ 593 h 1532"/>
                <a:gd name="T8" fmla="+- 0 7232 5575"/>
                <a:gd name="T9" fmla="*/ T8 w 2040"/>
                <a:gd name="T10" fmla="+- 0 593 593"/>
                <a:gd name="T11" fmla="*/ 593 h 1532"/>
                <a:gd name="T12" fmla="+- 0 7615 5575"/>
                <a:gd name="T13" fmla="*/ T12 w 2040"/>
                <a:gd name="T14" fmla="+- 0 1358 593"/>
                <a:gd name="T15" fmla="*/ 1358 h 1532"/>
                <a:gd name="T16" fmla="+- 0 7232 5575"/>
                <a:gd name="T17" fmla="*/ T16 w 2040"/>
                <a:gd name="T18" fmla="+- 0 2124 593"/>
                <a:gd name="T19" fmla="*/ 2124 h 1532"/>
                <a:gd name="T20" fmla="+- 0 5958 5575"/>
                <a:gd name="T21" fmla="*/ T20 w 2040"/>
                <a:gd name="T22" fmla="+- 0 2124 593"/>
                <a:gd name="T23" fmla="*/ 2124 h 1532"/>
                <a:gd name="T24" fmla="+- 0 5575 5575"/>
                <a:gd name="T25" fmla="*/ T24 w 2040"/>
                <a:gd name="T26" fmla="+- 0 1358 593"/>
                <a:gd name="T27" fmla="*/ 1358 h 153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</a:cxnLst>
              <a:rect l="0" t="0" r="r" b="b"/>
              <a:pathLst>
                <a:path w="2040" h="1532">
                  <a:moveTo>
                    <a:pt x="0" y="765"/>
                  </a:moveTo>
                  <a:lnTo>
                    <a:pt x="383" y="0"/>
                  </a:lnTo>
                  <a:lnTo>
                    <a:pt x="1657" y="0"/>
                  </a:lnTo>
                  <a:lnTo>
                    <a:pt x="2040" y="765"/>
                  </a:lnTo>
                  <a:lnTo>
                    <a:pt x="1657" y="1531"/>
                  </a:lnTo>
                  <a:lnTo>
                    <a:pt x="383" y="1531"/>
                  </a:lnTo>
                  <a:lnTo>
                    <a:pt x="0" y="765"/>
                  </a:lnTo>
                  <a:close/>
                </a:path>
              </a:pathLst>
            </a:custGeom>
            <a:noFill/>
            <a:ln w="9144">
              <a:solidFill>
                <a:srgbClr val="F6924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6205" name="Picture 61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9" y="1596"/>
              <a:ext cx="2189" cy="168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04" name="Picture 60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8" y="1659"/>
              <a:ext cx="2040" cy="153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Freeform 59"/>
            <p:cNvSpPr>
              <a:spLocks/>
            </p:cNvSpPr>
            <p:nvPr/>
          </p:nvSpPr>
          <p:spPr bwMode="auto">
            <a:xfrm>
              <a:off x="1988" y="1672"/>
              <a:ext cx="2040" cy="1532"/>
            </a:xfrm>
            <a:custGeom>
              <a:avLst/>
              <a:gdLst>
                <a:gd name="T0" fmla="+- 0 1044 1044"/>
                <a:gd name="T1" fmla="*/ T0 w 2040"/>
                <a:gd name="T2" fmla="+- 0 2506 1740"/>
                <a:gd name="T3" fmla="*/ 2506 h 1532"/>
                <a:gd name="T4" fmla="+- 0 1427 1044"/>
                <a:gd name="T5" fmla="*/ T4 w 2040"/>
                <a:gd name="T6" fmla="+- 0 1740 1740"/>
                <a:gd name="T7" fmla="*/ 1740 h 1532"/>
                <a:gd name="T8" fmla="+- 0 2701 1044"/>
                <a:gd name="T9" fmla="*/ T8 w 2040"/>
                <a:gd name="T10" fmla="+- 0 1740 1740"/>
                <a:gd name="T11" fmla="*/ 1740 h 1532"/>
                <a:gd name="T12" fmla="+- 0 3084 1044"/>
                <a:gd name="T13" fmla="*/ T12 w 2040"/>
                <a:gd name="T14" fmla="+- 0 2506 1740"/>
                <a:gd name="T15" fmla="*/ 2506 h 1532"/>
                <a:gd name="T16" fmla="+- 0 2701 1044"/>
                <a:gd name="T17" fmla="*/ T16 w 2040"/>
                <a:gd name="T18" fmla="+- 0 3271 1740"/>
                <a:gd name="T19" fmla="*/ 3271 h 1532"/>
                <a:gd name="T20" fmla="+- 0 1427 1044"/>
                <a:gd name="T21" fmla="*/ T20 w 2040"/>
                <a:gd name="T22" fmla="+- 0 3271 1740"/>
                <a:gd name="T23" fmla="*/ 3271 h 1532"/>
                <a:gd name="T24" fmla="+- 0 1044 1044"/>
                <a:gd name="T25" fmla="*/ T24 w 2040"/>
                <a:gd name="T26" fmla="+- 0 2506 1740"/>
                <a:gd name="T27" fmla="*/ 2506 h 153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</a:cxnLst>
              <a:rect l="0" t="0" r="r" b="b"/>
              <a:pathLst>
                <a:path w="2040" h="1532">
                  <a:moveTo>
                    <a:pt x="0" y="766"/>
                  </a:moveTo>
                  <a:lnTo>
                    <a:pt x="383" y="0"/>
                  </a:lnTo>
                  <a:lnTo>
                    <a:pt x="1657" y="0"/>
                  </a:lnTo>
                  <a:lnTo>
                    <a:pt x="2040" y="766"/>
                  </a:lnTo>
                  <a:lnTo>
                    <a:pt x="1657" y="1531"/>
                  </a:lnTo>
                  <a:lnTo>
                    <a:pt x="383" y="1531"/>
                  </a:lnTo>
                  <a:lnTo>
                    <a:pt x="0" y="766"/>
                  </a:lnTo>
                  <a:close/>
                </a:path>
              </a:pathLst>
            </a:custGeom>
            <a:noFill/>
            <a:ln w="9144">
              <a:solidFill>
                <a:srgbClr val="F6924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6201" name="Picture 57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6" y="1660"/>
              <a:ext cx="2040" cy="153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Freeform 56"/>
            <p:cNvSpPr>
              <a:spLocks/>
            </p:cNvSpPr>
            <p:nvPr/>
          </p:nvSpPr>
          <p:spPr bwMode="auto">
            <a:xfrm>
              <a:off x="3460" y="1654"/>
              <a:ext cx="2040" cy="1532"/>
            </a:xfrm>
            <a:custGeom>
              <a:avLst/>
              <a:gdLst>
                <a:gd name="T0" fmla="+- 0 2774 2774"/>
                <a:gd name="T1" fmla="*/ T0 w 2040"/>
                <a:gd name="T2" fmla="+- 0 2496 1730"/>
                <a:gd name="T3" fmla="*/ 2496 h 1532"/>
                <a:gd name="T4" fmla="+- 0 3157 2774"/>
                <a:gd name="T5" fmla="*/ T4 w 2040"/>
                <a:gd name="T6" fmla="+- 0 1730 1730"/>
                <a:gd name="T7" fmla="*/ 1730 h 1532"/>
                <a:gd name="T8" fmla="+- 0 4432 2774"/>
                <a:gd name="T9" fmla="*/ T8 w 2040"/>
                <a:gd name="T10" fmla="+- 0 1730 1730"/>
                <a:gd name="T11" fmla="*/ 1730 h 1532"/>
                <a:gd name="T12" fmla="+- 0 4814 2774"/>
                <a:gd name="T13" fmla="*/ T12 w 2040"/>
                <a:gd name="T14" fmla="+- 0 2496 1730"/>
                <a:gd name="T15" fmla="*/ 2496 h 1532"/>
                <a:gd name="T16" fmla="+- 0 4432 2774"/>
                <a:gd name="T17" fmla="*/ T16 w 2040"/>
                <a:gd name="T18" fmla="+- 0 3262 1730"/>
                <a:gd name="T19" fmla="*/ 3262 h 1532"/>
                <a:gd name="T20" fmla="+- 0 3157 2774"/>
                <a:gd name="T21" fmla="*/ T20 w 2040"/>
                <a:gd name="T22" fmla="+- 0 3262 1730"/>
                <a:gd name="T23" fmla="*/ 3262 h 1532"/>
                <a:gd name="T24" fmla="+- 0 2774 2774"/>
                <a:gd name="T25" fmla="*/ T24 w 2040"/>
                <a:gd name="T26" fmla="+- 0 2496 1730"/>
                <a:gd name="T27" fmla="*/ 2496 h 153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</a:cxnLst>
              <a:rect l="0" t="0" r="r" b="b"/>
              <a:pathLst>
                <a:path w="2040" h="1532">
                  <a:moveTo>
                    <a:pt x="0" y="766"/>
                  </a:moveTo>
                  <a:lnTo>
                    <a:pt x="383" y="0"/>
                  </a:lnTo>
                  <a:lnTo>
                    <a:pt x="1658" y="0"/>
                  </a:lnTo>
                  <a:lnTo>
                    <a:pt x="2040" y="766"/>
                  </a:lnTo>
                  <a:lnTo>
                    <a:pt x="1658" y="1532"/>
                  </a:lnTo>
                  <a:lnTo>
                    <a:pt x="383" y="1532"/>
                  </a:lnTo>
                  <a:lnTo>
                    <a:pt x="0" y="766"/>
                  </a:lnTo>
                  <a:close/>
                </a:path>
              </a:pathLst>
            </a:custGeom>
            <a:noFill/>
            <a:ln w="9144">
              <a:solidFill>
                <a:srgbClr val="F6924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6199" name="Picture 55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63" y="1675"/>
              <a:ext cx="2189" cy="168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98" name="Picture 54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1" y="1654"/>
              <a:ext cx="2040" cy="153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Freeform 53"/>
            <p:cNvSpPr>
              <a:spLocks/>
            </p:cNvSpPr>
            <p:nvPr/>
          </p:nvSpPr>
          <p:spPr bwMode="auto">
            <a:xfrm>
              <a:off x="5037" y="1644"/>
              <a:ext cx="2040" cy="1468"/>
            </a:xfrm>
            <a:custGeom>
              <a:avLst/>
              <a:gdLst>
                <a:gd name="T0" fmla="+- 0 5038 5038"/>
                <a:gd name="T1" fmla="*/ T0 w 2040"/>
                <a:gd name="T2" fmla="+- 0 2484 1718"/>
                <a:gd name="T3" fmla="*/ 2484 h 1532"/>
                <a:gd name="T4" fmla="+- 0 5420 5038"/>
                <a:gd name="T5" fmla="*/ T4 w 2040"/>
                <a:gd name="T6" fmla="+- 0 1718 1718"/>
                <a:gd name="T7" fmla="*/ 1718 h 1532"/>
                <a:gd name="T8" fmla="+- 0 6695 5038"/>
                <a:gd name="T9" fmla="*/ T8 w 2040"/>
                <a:gd name="T10" fmla="+- 0 1718 1718"/>
                <a:gd name="T11" fmla="*/ 1718 h 1532"/>
                <a:gd name="T12" fmla="+- 0 7078 5038"/>
                <a:gd name="T13" fmla="*/ T12 w 2040"/>
                <a:gd name="T14" fmla="+- 0 2484 1718"/>
                <a:gd name="T15" fmla="*/ 2484 h 1532"/>
                <a:gd name="T16" fmla="+- 0 6695 5038"/>
                <a:gd name="T17" fmla="*/ T16 w 2040"/>
                <a:gd name="T18" fmla="+- 0 3250 1718"/>
                <a:gd name="T19" fmla="*/ 3250 h 1532"/>
                <a:gd name="T20" fmla="+- 0 5420 5038"/>
                <a:gd name="T21" fmla="*/ T20 w 2040"/>
                <a:gd name="T22" fmla="+- 0 3250 1718"/>
                <a:gd name="T23" fmla="*/ 3250 h 1532"/>
                <a:gd name="T24" fmla="+- 0 5038 5038"/>
                <a:gd name="T25" fmla="*/ T24 w 2040"/>
                <a:gd name="T26" fmla="+- 0 2484 1718"/>
                <a:gd name="T27" fmla="*/ 2484 h 153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</a:cxnLst>
              <a:rect l="0" t="0" r="r" b="b"/>
              <a:pathLst>
                <a:path w="2040" h="1532">
                  <a:moveTo>
                    <a:pt x="0" y="766"/>
                  </a:moveTo>
                  <a:lnTo>
                    <a:pt x="382" y="0"/>
                  </a:lnTo>
                  <a:lnTo>
                    <a:pt x="1657" y="0"/>
                  </a:lnTo>
                  <a:lnTo>
                    <a:pt x="2040" y="766"/>
                  </a:lnTo>
                  <a:lnTo>
                    <a:pt x="1657" y="1532"/>
                  </a:lnTo>
                  <a:lnTo>
                    <a:pt x="382" y="1532"/>
                  </a:lnTo>
                  <a:lnTo>
                    <a:pt x="0" y="766"/>
                  </a:lnTo>
                  <a:close/>
                </a:path>
              </a:pathLst>
            </a:custGeom>
            <a:noFill/>
            <a:ln w="9144">
              <a:solidFill>
                <a:srgbClr val="F6924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6196" name="Picture 52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0" y="3799"/>
              <a:ext cx="2076" cy="151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95" name="Picture 51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5" y="3842"/>
              <a:ext cx="1928" cy="1361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Freeform 50"/>
            <p:cNvSpPr>
              <a:spLocks/>
            </p:cNvSpPr>
            <p:nvPr/>
          </p:nvSpPr>
          <p:spPr bwMode="auto">
            <a:xfrm>
              <a:off x="5215" y="3842"/>
              <a:ext cx="1928" cy="1361"/>
            </a:xfrm>
            <a:custGeom>
              <a:avLst/>
              <a:gdLst>
                <a:gd name="T0" fmla="+- 0 5215 5215"/>
                <a:gd name="T1" fmla="*/ T0 w 1928"/>
                <a:gd name="T2" fmla="+- 0 4523 3842"/>
                <a:gd name="T3" fmla="*/ 4523 h 1361"/>
                <a:gd name="T4" fmla="+- 0 5555 5215"/>
                <a:gd name="T5" fmla="*/ T4 w 1928"/>
                <a:gd name="T6" fmla="+- 0 3842 3842"/>
                <a:gd name="T7" fmla="*/ 3842 h 1361"/>
                <a:gd name="T8" fmla="+- 0 6802 5215"/>
                <a:gd name="T9" fmla="*/ T8 w 1928"/>
                <a:gd name="T10" fmla="+- 0 3842 3842"/>
                <a:gd name="T11" fmla="*/ 3842 h 1361"/>
                <a:gd name="T12" fmla="+- 0 7142 5215"/>
                <a:gd name="T13" fmla="*/ T12 w 1928"/>
                <a:gd name="T14" fmla="+- 0 4523 3842"/>
                <a:gd name="T15" fmla="*/ 4523 h 1361"/>
                <a:gd name="T16" fmla="+- 0 6802 5215"/>
                <a:gd name="T17" fmla="*/ T16 w 1928"/>
                <a:gd name="T18" fmla="+- 0 5203 3842"/>
                <a:gd name="T19" fmla="*/ 5203 h 1361"/>
                <a:gd name="T20" fmla="+- 0 5555 5215"/>
                <a:gd name="T21" fmla="*/ T20 w 1928"/>
                <a:gd name="T22" fmla="+- 0 5203 3842"/>
                <a:gd name="T23" fmla="*/ 5203 h 1361"/>
                <a:gd name="T24" fmla="+- 0 5215 5215"/>
                <a:gd name="T25" fmla="*/ T24 w 1928"/>
                <a:gd name="T26" fmla="+- 0 4523 3842"/>
                <a:gd name="T27" fmla="*/ 4523 h 136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</a:cxnLst>
              <a:rect l="0" t="0" r="r" b="b"/>
              <a:pathLst>
                <a:path w="1928" h="1361">
                  <a:moveTo>
                    <a:pt x="0" y="681"/>
                  </a:moveTo>
                  <a:lnTo>
                    <a:pt x="340" y="0"/>
                  </a:lnTo>
                  <a:lnTo>
                    <a:pt x="1587" y="0"/>
                  </a:lnTo>
                  <a:lnTo>
                    <a:pt x="1927" y="681"/>
                  </a:lnTo>
                  <a:lnTo>
                    <a:pt x="1587" y="1361"/>
                  </a:lnTo>
                  <a:lnTo>
                    <a:pt x="340" y="1361"/>
                  </a:lnTo>
                  <a:lnTo>
                    <a:pt x="0" y="681"/>
                  </a:lnTo>
                  <a:close/>
                </a:path>
              </a:pathLst>
            </a:custGeom>
            <a:noFill/>
            <a:ln w="9144">
              <a:solidFill>
                <a:srgbClr val="BD4A47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6193" name="Picture 49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0" y="3804"/>
              <a:ext cx="2076" cy="151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92" name="Picture 48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4" y="3847"/>
              <a:ext cx="1928" cy="1361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Freeform 47"/>
            <p:cNvSpPr>
              <a:spLocks/>
            </p:cNvSpPr>
            <p:nvPr/>
          </p:nvSpPr>
          <p:spPr bwMode="auto">
            <a:xfrm>
              <a:off x="7624" y="3847"/>
              <a:ext cx="1928" cy="1361"/>
            </a:xfrm>
            <a:custGeom>
              <a:avLst/>
              <a:gdLst>
                <a:gd name="T0" fmla="+- 0 7625 7625"/>
                <a:gd name="T1" fmla="*/ T0 w 1928"/>
                <a:gd name="T2" fmla="+- 0 4528 3847"/>
                <a:gd name="T3" fmla="*/ 4528 h 1361"/>
                <a:gd name="T4" fmla="+- 0 7965 7625"/>
                <a:gd name="T5" fmla="*/ T4 w 1928"/>
                <a:gd name="T6" fmla="+- 0 3847 3847"/>
                <a:gd name="T7" fmla="*/ 3847 h 1361"/>
                <a:gd name="T8" fmla="+- 0 9212 7625"/>
                <a:gd name="T9" fmla="*/ T8 w 1928"/>
                <a:gd name="T10" fmla="+- 0 3847 3847"/>
                <a:gd name="T11" fmla="*/ 3847 h 1361"/>
                <a:gd name="T12" fmla="+- 0 9552 7625"/>
                <a:gd name="T13" fmla="*/ T12 w 1928"/>
                <a:gd name="T14" fmla="+- 0 4528 3847"/>
                <a:gd name="T15" fmla="*/ 4528 h 1361"/>
                <a:gd name="T16" fmla="+- 0 9212 7625"/>
                <a:gd name="T17" fmla="*/ T16 w 1928"/>
                <a:gd name="T18" fmla="+- 0 5208 3847"/>
                <a:gd name="T19" fmla="*/ 5208 h 1361"/>
                <a:gd name="T20" fmla="+- 0 7965 7625"/>
                <a:gd name="T21" fmla="*/ T20 w 1928"/>
                <a:gd name="T22" fmla="+- 0 5208 3847"/>
                <a:gd name="T23" fmla="*/ 5208 h 1361"/>
                <a:gd name="T24" fmla="+- 0 7625 7625"/>
                <a:gd name="T25" fmla="*/ T24 w 1928"/>
                <a:gd name="T26" fmla="+- 0 4528 3847"/>
                <a:gd name="T27" fmla="*/ 4528 h 136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</a:cxnLst>
              <a:rect l="0" t="0" r="r" b="b"/>
              <a:pathLst>
                <a:path w="1928" h="1361">
                  <a:moveTo>
                    <a:pt x="0" y="681"/>
                  </a:moveTo>
                  <a:lnTo>
                    <a:pt x="340" y="0"/>
                  </a:lnTo>
                  <a:lnTo>
                    <a:pt x="1587" y="0"/>
                  </a:lnTo>
                  <a:lnTo>
                    <a:pt x="1927" y="681"/>
                  </a:lnTo>
                  <a:lnTo>
                    <a:pt x="1587" y="1361"/>
                  </a:lnTo>
                  <a:lnTo>
                    <a:pt x="340" y="1361"/>
                  </a:lnTo>
                  <a:lnTo>
                    <a:pt x="0" y="681"/>
                  </a:lnTo>
                  <a:close/>
                </a:path>
              </a:pathLst>
            </a:custGeom>
            <a:noFill/>
            <a:ln w="9144">
              <a:solidFill>
                <a:srgbClr val="BD4A47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6190" name="Picture 46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0" y="3199"/>
              <a:ext cx="2076" cy="151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89" name="Picture 45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5" y="3242"/>
              <a:ext cx="1928" cy="1361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Freeform 44"/>
            <p:cNvSpPr>
              <a:spLocks/>
            </p:cNvSpPr>
            <p:nvPr/>
          </p:nvSpPr>
          <p:spPr bwMode="auto">
            <a:xfrm>
              <a:off x="6355" y="3242"/>
              <a:ext cx="1928" cy="1361"/>
            </a:xfrm>
            <a:custGeom>
              <a:avLst/>
              <a:gdLst>
                <a:gd name="T0" fmla="+- 0 6355 6355"/>
                <a:gd name="T1" fmla="*/ T0 w 1928"/>
                <a:gd name="T2" fmla="+- 0 3923 3242"/>
                <a:gd name="T3" fmla="*/ 3923 h 1361"/>
                <a:gd name="T4" fmla="+- 0 6695 6355"/>
                <a:gd name="T5" fmla="*/ T4 w 1928"/>
                <a:gd name="T6" fmla="+- 0 3242 3242"/>
                <a:gd name="T7" fmla="*/ 3242 h 1361"/>
                <a:gd name="T8" fmla="+- 0 7942 6355"/>
                <a:gd name="T9" fmla="*/ T8 w 1928"/>
                <a:gd name="T10" fmla="+- 0 3242 3242"/>
                <a:gd name="T11" fmla="*/ 3242 h 1361"/>
                <a:gd name="T12" fmla="+- 0 8282 6355"/>
                <a:gd name="T13" fmla="*/ T12 w 1928"/>
                <a:gd name="T14" fmla="+- 0 3923 3242"/>
                <a:gd name="T15" fmla="*/ 3923 h 1361"/>
                <a:gd name="T16" fmla="+- 0 7942 6355"/>
                <a:gd name="T17" fmla="*/ T16 w 1928"/>
                <a:gd name="T18" fmla="+- 0 4603 3242"/>
                <a:gd name="T19" fmla="*/ 4603 h 1361"/>
                <a:gd name="T20" fmla="+- 0 6695 6355"/>
                <a:gd name="T21" fmla="*/ T20 w 1928"/>
                <a:gd name="T22" fmla="+- 0 4603 3242"/>
                <a:gd name="T23" fmla="*/ 4603 h 1361"/>
                <a:gd name="T24" fmla="+- 0 6355 6355"/>
                <a:gd name="T25" fmla="*/ T24 w 1928"/>
                <a:gd name="T26" fmla="+- 0 3923 3242"/>
                <a:gd name="T27" fmla="*/ 3923 h 136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</a:cxnLst>
              <a:rect l="0" t="0" r="r" b="b"/>
              <a:pathLst>
                <a:path w="1928" h="1361">
                  <a:moveTo>
                    <a:pt x="0" y="681"/>
                  </a:moveTo>
                  <a:lnTo>
                    <a:pt x="340" y="0"/>
                  </a:lnTo>
                  <a:lnTo>
                    <a:pt x="1587" y="0"/>
                  </a:lnTo>
                  <a:lnTo>
                    <a:pt x="1927" y="681"/>
                  </a:lnTo>
                  <a:lnTo>
                    <a:pt x="1587" y="1361"/>
                  </a:lnTo>
                  <a:lnTo>
                    <a:pt x="340" y="1361"/>
                  </a:lnTo>
                  <a:lnTo>
                    <a:pt x="0" y="681"/>
                  </a:lnTo>
                  <a:close/>
                </a:path>
              </a:pathLst>
            </a:custGeom>
            <a:noFill/>
            <a:ln w="9144">
              <a:solidFill>
                <a:srgbClr val="BD4A47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6187" name="Picture 43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01"/>
              <a:ext cx="2076" cy="151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86" name="Picture 42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" y="3844"/>
              <a:ext cx="1928" cy="1361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Freeform 41"/>
            <p:cNvSpPr>
              <a:spLocks/>
            </p:cNvSpPr>
            <p:nvPr/>
          </p:nvSpPr>
          <p:spPr bwMode="auto">
            <a:xfrm>
              <a:off x="74" y="3844"/>
              <a:ext cx="1928" cy="1361"/>
            </a:xfrm>
            <a:custGeom>
              <a:avLst/>
              <a:gdLst>
                <a:gd name="T0" fmla="+- 0 74 74"/>
                <a:gd name="T1" fmla="*/ T0 w 1928"/>
                <a:gd name="T2" fmla="+- 0 4525 3845"/>
                <a:gd name="T3" fmla="*/ 4525 h 1361"/>
                <a:gd name="T4" fmla="+- 0 415 74"/>
                <a:gd name="T5" fmla="*/ T4 w 1928"/>
                <a:gd name="T6" fmla="+- 0 3845 3845"/>
                <a:gd name="T7" fmla="*/ 3845 h 1361"/>
                <a:gd name="T8" fmla="+- 0 1661 74"/>
                <a:gd name="T9" fmla="*/ T8 w 1928"/>
                <a:gd name="T10" fmla="+- 0 3845 3845"/>
                <a:gd name="T11" fmla="*/ 3845 h 1361"/>
                <a:gd name="T12" fmla="+- 0 2002 74"/>
                <a:gd name="T13" fmla="*/ T12 w 1928"/>
                <a:gd name="T14" fmla="+- 0 4525 3845"/>
                <a:gd name="T15" fmla="*/ 4525 h 1361"/>
                <a:gd name="T16" fmla="+- 0 1661 74"/>
                <a:gd name="T17" fmla="*/ T16 w 1928"/>
                <a:gd name="T18" fmla="+- 0 5206 3845"/>
                <a:gd name="T19" fmla="*/ 5206 h 1361"/>
                <a:gd name="T20" fmla="+- 0 415 74"/>
                <a:gd name="T21" fmla="*/ T20 w 1928"/>
                <a:gd name="T22" fmla="+- 0 5206 3845"/>
                <a:gd name="T23" fmla="*/ 5206 h 1361"/>
                <a:gd name="T24" fmla="+- 0 74 74"/>
                <a:gd name="T25" fmla="*/ T24 w 1928"/>
                <a:gd name="T26" fmla="+- 0 4525 3845"/>
                <a:gd name="T27" fmla="*/ 4525 h 136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</a:cxnLst>
              <a:rect l="0" t="0" r="r" b="b"/>
              <a:pathLst>
                <a:path w="1928" h="1361">
                  <a:moveTo>
                    <a:pt x="0" y="680"/>
                  </a:moveTo>
                  <a:lnTo>
                    <a:pt x="341" y="0"/>
                  </a:lnTo>
                  <a:lnTo>
                    <a:pt x="1587" y="0"/>
                  </a:lnTo>
                  <a:lnTo>
                    <a:pt x="1928" y="680"/>
                  </a:lnTo>
                  <a:lnTo>
                    <a:pt x="1587" y="1361"/>
                  </a:lnTo>
                  <a:lnTo>
                    <a:pt x="341" y="1361"/>
                  </a:lnTo>
                  <a:lnTo>
                    <a:pt x="0" y="680"/>
                  </a:lnTo>
                  <a:close/>
                </a:path>
              </a:pathLst>
            </a:custGeom>
            <a:noFill/>
            <a:ln w="9144">
              <a:solidFill>
                <a:srgbClr val="497DBA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6184" name="Picture 40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2" y="3796"/>
              <a:ext cx="2076" cy="151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83" name="Picture 39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7" y="3840"/>
              <a:ext cx="1928" cy="1361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Freeform 38"/>
            <p:cNvSpPr>
              <a:spLocks/>
            </p:cNvSpPr>
            <p:nvPr/>
          </p:nvSpPr>
          <p:spPr bwMode="auto">
            <a:xfrm>
              <a:off x="2707" y="3840"/>
              <a:ext cx="1928" cy="1361"/>
            </a:xfrm>
            <a:custGeom>
              <a:avLst/>
              <a:gdLst>
                <a:gd name="T0" fmla="+- 0 2707 2707"/>
                <a:gd name="T1" fmla="*/ T0 w 1928"/>
                <a:gd name="T2" fmla="+- 0 4520 3840"/>
                <a:gd name="T3" fmla="*/ 4520 h 1361"/>
                <a:gd name="T4" fmla="+- 0 3047 2707"/>
                <a:gd name="T5" fmla="*/ T4 w 1928"/>
                <a:gd name="T6" fmla="+- 0 3840 3840"/>
                <a:gd name="T7" fmla="*/ 3840 h 1361"/>
                <a:gd name="T8" fmla="+- 0 4294 2707"/>
                <a:gd name="T9" fmla="*/ T8 w 1928"/>
                <a:gd name="T10" fmla="+- 0 3840 3840"/>
                <a:gd name="T11" fmla="*/ 3840 h 1361"/>
                <a:gd name="T12" fmla="+- 0 4634 2707"/>
                <a:gd name="T13" fmla="*/ T12 w 1928"/>
                <a:gd name="T14" fmla="+- 0 4520 3840"/>
                <a:gd name="T15" fmla="*/ 4520 h 1361"/>
                <a:gd name="T16" fmla="+- 0 4294 2707"/>
                <a:gd name="T17" fmla="*/ T16 w 1928"/>
                <a:gd name="T18" fmla="+- 0 5201 3840"/>
                <a:gd name="T19" fmla="*/ 5201 h 1361"/>
                <a:gd name="T20" fmla="+- 0 3047 2707"/>
                <a:gd name="T21" fmla="*/ T20 w 1928"/>
                <a:gd name="T22" fmla="+- 0 5201 3840"/>
                <a:gd name="T23" fmla="*/ 5201 h 1361"/>
                <a:gd name="T24" fmla="+- 0 2707 2707"/>
                <a:gd name="T25" fmla="*/ T24 w 1928"/>
                <a:gd name="T26" fmla="+- 0 4520 3840"/>
                <a:gd name="T27" fmla="*/ 4520 h 136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</a:cxnLst>
              <a:rect l="0" t="0" r="r" b="b"/>
              <a:pathLst>
                <a:path w="1928" h="1361">
                  <a:moveTo>
                    <a:pt x="0" y="680"/>
                  </a:moveTo>
                  <a:lnTo>
                    <a:pt x="340" y="0"/>
                  </a:lnTo>
                  <a:lnTo>
                    <a:pt x="1587" y="0"/>
                  </a:lnTo>
                  <a:lnTo>
                    <a:pt x="1927" y="680"/>
                  </a:lnTo>
                  <a:lnTo>
                    <a:pt x="1587" y="1361"/>
                  </a:lnTo>
                  <a:lnTo>
                    <a:pt x="340" y="1361"/>
                  </a:lnTo>
                  <a:lnTo>
                    <a:pt x="0" y="680"/>
                  </a:lnTo>
                  <a:close/>
                </a:path>
              </a:pathLst>
            </a:custGeom>
            <a:noFill/>
            <a:ln w="9144">
              <a:solidFill>
                <a:srgbClr val="497DBA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6181" name="Picture 37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" y="5224"/>
              <a:ext cx="4462" cy="42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80" name="Picture 36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" y="5311"/>
              <a:ext cx="4431" cy="476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79" name="Picture 35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" y="5268"/>
              <a:ext cx="4313" cy="37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78" name="Picture 34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0" y="5232"/>
              <a:ext cx="4462" cy="64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77" name="Picture 33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62" y="5318"/>
              <a:ext cx="4433" cy="473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76" name="Picture 32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4" y="5275"/>
              <a:ext cx="4313" cy="371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75" name="Picture 31"/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2" y="3276"/>
              <a:ext cx="2076" cy="151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74" name="Picture 30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7" y="3319"/>
              <a:ext cx="1928" cy="1361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Freeform 29"/>
            <p:cNvSpPr>
              <a:spLocks/>
            </p:cNvSpPr>
            <p:nvPr/>
          </p:nvSpPr>
          <p:spPr bwMode="auto">
            <a:xfrm>
              <a:off x="1267" y="3319"/>
              <a:ext cx="1928" cy="1361"/>
            </a:xfrm>
            <a:custGeom>
              <a:avLst/>
              <a:gdLst>
                <a:gd name="T0" fmla="+- 0 1267 1267"/>
                <a:gd name="T1" fmla="*/ T0 w 1928"/>
                <a:gd name="T2" fmla="+- 0 4000 3319"/>
                <a:gd name="T3" fmla="*/ 4000 h 1361"/>
                <a:gd name="T4" fmla="+- 0 1607 1267"/>
                <a:gd name="T5" fmla="*/ T4 w 1928"/>
                <a:gd name="T6" fmla="+- 0 3319 3319"/>
                <a:gd name="T7" fmla="*/ 3319 h 1361"/>
                <a:gd name="T8" fmla="+- 0 2854 1267"/>
                <a:gd name="T9" fmla="*/ T8 w 1928"/>
                <a:gd name="T10" fmla="+- 0 3319 3319"/>
                <a:gd name="T11" fmla="*/ 3319 h 1361"/>
                <a:gd name="T12" fmla="+- 0 3194 1267"/>
                <a:gd name="T13" fmla="*/ T12 w 1928"/>
                <a:gd name="T14" fmla="+- 0 4000 3319"/>
                <a:gd name="T15" fmla="*/ 4000 h 1361"/>
                <a:gd name="T16" fmla="+- 0 2854 1267"/>
                <a:gd name="T17" fmla="*/ T16 w 1928"/>
                <a:gd name="T18" fmla="+- 0 4680 3319"/>
                <a:gd name="T19" fmla="*/ 4680 h 1361"/>
                <a:gd name="T20" fmla="+- 0 1607 1267"/>
                <a:gd name="T21" fmla="*/ T20 w 1928"/>
                <a:gd name="T22" fmla="+- 0 4680 3319"/>
                <a:gd name="T23" fmla="*/ 4680 h 1361"/>
                <a:gd name="T24" fmla="+- 0 1267 1267"/>
                <a:gd name="T25" fmla="*/ T24 w 1928"/>
                <a:gd name="T26" fmla="+- 0 4000 3319"/>
                <a:gd name="T27" fmla="*/ 4000 h 136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</a:cxnLst>
              <a:rect l="0" t="0" r="r" b="b"/>
              <a:pathLst>
                <a:path w="1928" h="1361">
                  <a:moveTo>
                    <a:pt x="0" y="681"/>
                  </a:moveTo>
                  <a:lnTo>
                    <a:pt x="340" y="0"/>
                  </a:lnTo>
                  <a:lnTo>
                    <a:pt x="1587" y="0"/>
                  </a:lnTo>
                  <a:lnTo>
                    <a:pt x="1927" y="681"/>
                  </a:lnTo>
                  <a:lnTo>
                    <a:pt x="1587" y="1361"/>
                  </a:lnTo>
                  <a:lnTo>
                    <a:pt x="340" y="1361"/>
                  </a:lnTo>
                  <a:lnTo>
                    <a:pt x="0" y="681"/>
                  </a:lnTo>
                  <a:close/>
                </a:path>
              </a:pathLst>
            </a:custGeom>
            <a:noFill/>
            <a:ln w="9144">
              <a:solidFill>
                <a:srgbClr val="497DBA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Freeform 25"/>
            <p:cNvSpPr>
              <a:spLocks/>
            </p:cNvSpPr>
            <p:nvPr/>
          </p:nvSpPr>
          <p:spPr bwMode="auto">
            <a:xfrm>
              <a:off x="8223" y="2536"/>
              <a:ext cx="798" cy="1359"/>
            </a:xfrm>
            <a:custGeom>
              <a:avLst/>
              <a:gdLst>
                <a:gd name="T0" fmla="+- 0 8951 8223"/>
                <a:gd name="T1" fmla="*/ T0 w 798"/>
                <a:gd name="T2" fmla="+- 0 2537 2537"/>
                <a:gd name="T3" fmla="*/ 2537 h 1359"/>
                <a:gd name="T4" fmla="+- 0 8957 8223"/>
                <a:gd name="T5" fmla="*/ T4 w 798"/>
                <a:gd name="T6" fmla="+- 0 2612 2537"/>
                <a:gd name="T7" fmla="*/ 2612 h 1359"/>
                <a:gd name="T8" fmla="+- 0 8957 8223"/>
                <a:gd name="T9" fmla="*/ T8 w 798"/>
                <a:gd name="T10" fmla="+- 0 2686 2537"/>
                <a:gd name="T11" fmla="*/ 2686 h 1359"/>
                <a:gd name="T12" fmla="+- 0 8952 8223"/>
                <a:gd name="T13" fmla="*/ T12 w 798"/>
                <a:gd name="T14" fmla="+- 0 2760 2537"/>
                <a:gd name="T15" fmla="*/ 2760 h 1359"/>
                <a:gd name="T16" fmla="+- 0 8941 8223"/>
                <a:gd name="T17" fmla="*/ T16 w 798"/>
                <a:gd name="T18" fmla="+- 0 2833 2537"/>
                <a:gd name="T19" fmla="*/ 2833 h 1359"/>
                <a:gd name="T20" fmla="+- 0 8924 8223"/>
                <a:gd name="T21" fmla="*/ T20 w 798"/>
                <a:gd name="T22" fmla="+- 0 2905 2537"/>
                <a:gd name="T23" fmla="*/ 2905 h 1359"/>
                <a:gd name="T24" fmla="+- 0 8903 8223"/>
                <a:gd name="T25" fmla="*/ T24 w 798"/>
                <a:gd name="T26" fmla="+- 0 2975 2537"/>
                <a:gd name="T27" fmla="*/ 2975 h 1359"/>
                <a:gd name="T28" fmla="+- 0 8876 8223"/>
                <a:gd name="T29" fmla="*/ T28 w 798"/>
                <a:gd name="T30" fmla="+- 0 3043 2537"/>
                <a:gd name="T31" fmla="*/ 3043 h 1359"/>
                <a:gd name="T32" fmla="+- 0 8844 8223"/>
                <a:gd name="T33" fmla="*/ T32 w 798"/>
                <a:gd name="T34" fmla="+- 0 3109 2537"/>
                <a:gd name="T35" fmla="*/ 3109 h 1359"/>
                <a:gd name="T36" fmla="+- 0 8808 8223"/>
                <a:gd name="T37" fmla="*/ T36 w 798"/>
                <a:gd name="T38" fmla="+- 0 3172 2537"/>
                <a:gd name="T39" fmla="*/ 3172 h 1359"/>
                <a:gd name="T40" fmla="+- 0 8767 8223"/>
                <a:gd name="T41" fmla="*/ T40 w 798"/>
                <a:gd name="T42" fmla="+- 0 3233 2537"/>
                <a:gd name="T43" fmla="*/ 3233 h 1359"/>
                <a:gd name="T44" fmla="+- 0 8721 8223"/>
                <a:gd name="T45" fmla="*/ T44 w 798"/>
                <a:gd name="T46" fmla="+- 0 3291 2537"/>
                <a:gd name="T47" fmla="*/ 3291 h 1359"/>
                <a:gd name="T48" fmla="+- 0 8671 8223"/>
                <a:gd name="T49" fmla="*/ T48 w 798"/>
                <a:gd name="T50" fmla="+- 0 3346 2537"/>
                <a:gd name="T51" fmla="*/ 3346 h 1359"/>
                <a:gd name="T52" fmla="+- 0 8616 8223"/>
                <a:gd name="T53" fmla="*/ T52 w 798"/>
                <a:gd name="T54" fmla="+- 0 3397 2537"/>
                <a:gd name="T55" fmla="*/ 3397 h 1359"/>
                <a:gd name="T56" fmla="+- 0 8558 8223"/>
                <a:gd name="T57" fmla="*/ T56 w 798"/>
                <a:gd name="T58" fmla="+- 0 3445 2537"/>
                <a:gd name="T59" fmla="*/ 3445 h 1359"/>
                <a:gd name="T60" fmla="+- 0 8496 8223"/>
                <a:gd name="T61" fmla="*/ T60 w 798"/>
                <a:gd name="T62" fmla="+- 0 3488 2537"/>
                <a:gd name="T63" fmla="*/ 3488 h 1359"/>
                <a:gd name="T64" fmla="+- 0 8429 8223"/>
                <a:gd name="T65" fmla="*/ T64 w 798"/>
                <a:gd name="T66" fmla="+- 0 3527 2537"/>
                <a:gd name="T67" fmla="*/ 3527 h 1359"/>
                <a:gd name="T68" fmla="+- 0 8398 8223"/>
                <a:gd name="T69" fmla="*/ T68 w 798"/>
                <a:gd name="T70" fmla="+- 0 3405 2537"/>
                <a:gd name="T71" fmla="*/ 3405 h 1359"/>
                <a:gd name="T72" fmla="+- 0 8223 8223"/>
                <a:gd name="T73" fmla="*/ T72 w 798"/>
                <a:gd name="T74" fmla="+- 0 3743 2537"/>
                <a:gd name="T75" fmla="*/ 3743 h 1359"/>
                <a:gd name="T76" fmla="+- 0 8523 8223"/>
                <a:gd name="T77" fmla="*/ T76 w 798"/>
                <a:gd name="T78" fmla="+- 0 3895 2537"/>
                <a:gd name="T79" fmla="*/ 3895 h 1359"/>
                <a:gd name="T80" fmla="+- 0 8492 8223"/>
                <a:gd name="T81" fmla="*/ T80 w 798"/>
                <a:gd name="T82" fmla="+- 0 3773 2537"/>
                <a:gd name="T83" fmla="*/ 3773 h 1359"/>
                <a:gd name="T84" fmla="+- 0 8557 8223"/>
                <a:gd name="T85" fmla="*/ T84 w 798"/>
                <a:gd name="T86" fmla="+- 0 3734 2537"/>
                <a:gd name="T87" fmla="*/ 3734 h 1359"/>
                <a:gd name="T88" fmla="+- 0 8619 8223"/>
                <a:gd name="T89" fmla="*/ T88 w 798"/>
                <a:gd name="T90" fmla="+- 0 3691 2537"/>
                <a:gd name="T91" fmla="*/ 3691 h 1359"/>
                <a:gd name="T92" fmla="+- 0 8676 8223"/>
                <a:gd name="T93" fmla="*/ T92 w 798"/>
                <a:gd name="T94" fmla="+- 0 3645 2537"/>
                <a:gd name="T95" fmla="*/ 3645 h 1359"/>
                <a:gd name="T96" fmla="+- 0 8730 8223"/>
                <a:gd name="T97" fmla="*/ T96 w 798"/>
                <a:gd name="T98" fmla="+- 0 3595 2537"/>
                <a:gd name="T99" fmla="*/ 3595 h 1359"/>
                <a:gd name="T100" fmla="+- 0 8779 8223"/>
                <a:gd name="T101" fmla="*/ T100 w 798"/>
                <a:gd name="T102" fmla="+- 0 3542 2537"/>
                <a:gd name="T103" fmla="*/ 3542 h 1359"/>
                <a:gd name="T104" fmla="+- 0 8824 8223"/>
                <a:gd name="T105" fmla="*/ T104 w 798"/>
                <a:gd name="T106" fmla="+- 0 3486 2537"/>
                <a:gd name="T107" fmla="*/ 3486 h 1359"/>
                <a:gd name="T108" fmla="+- 0 8864 8223"/>
                <a:gd name="T109" fmla="*/ T108 w 798"/>
                <a:gd name="T110" fmla="+- 0 3427 2537"/>
                <a:gd name="T111" fmla="*/ 3427 h 1359"/>
                <a:gd name="T112" fmla="+- 0 8900 8223"/>
                <a:gd name="T113" fmla="*/ T112 w 798"/>
                <a:gd name="T114" fmla="+- 0 3366 2537"/>
                <a:gd name="T115" fmla="*/ 3366 h 1359"/>
                <a:gd name="T116" fmla="+- 0 8932 8223"/>
                <a:gd name="T117" fmla="*/ T116 w 798"/>
                <a:gd name="T118" fmla="+- 0 3302 2537"/>
                <a:gd name="T119" fmla="*/ 3302 h 1359"/>
                <a:gd name="T120" fmla="+- 0 8959 8223"/>
                <a:gd name="T121" fmla="*/ T120 w 798"/>
                <a:gd name="T122" fmla="+- 0 3237 2537"/>
                <a:gd name="T123" fmla="*/ 3237 h 1359"/>
                <a:gd name="T124" fmla="+- 0 8981 8223"/>
                <a:gd name="T125" fmla="*/ T124 w 798"/>
                <a:gd name="T126" fmla="+- 0 3170 2537"/>
                <a:gd name="T127" fmla="*/ 3170 h 1359"/>
                <a:gd name="T128" fmla="+- 0 8999 8223"/>
                <a:gd name="T129" fmla="*/ T128 w 798"/>
                <a:gd name="T130" fmla="+- 0 3102 2537"/>
                <a:gd name="T131" fmla="*/ 3102 h 1359"/>
                <a:gd name="T132" fmla="+- 0 9011 8223"/>
                <a:gd name="T133" fmla="*/ T132 w 798"/>
                <a:gd name="T134" fmla="+- 0 3032 2537"/>
                <a:gd name="T135" fmla="*/ 3032 h 1359"/>
                <a:gd name="T136" fmla="+- 0 9018 8223"/>
                <a:gd name="T137" fmla="*/ T136 w 798"/>
                <a:gd name="T138" fmla="+- 0 2962 2537"/>
                <a:gd name="T139" fmla="*/ 2962 h 1359"/>
                <a:gd name="T140" fmla="+- 0 9021 8223"/>
                <a:gd name="T141" fmla="*/ T140 w 798"/>
                <a:gd name="T142" fmla="+- 0 2891 2537"/>
                <a:gd name="T143" fmla="*/ 2891 h 1359"/>
                <a:gd name="T144" fmla="+- 0 9018 8223"/>
                <a:gd name="T145" fmla="*/ T144 w 798"/>
                <a:gd name="T146" fmla="+- 0 2820 2537"/>
                <a:gd name="T147" fmla="*/ 2820 h 1359"/>
                <a:gd name="T148" fmla="+- 0 9009 8223"/>
                <a:gd name="T149" fmla="*/ T148 w 798"/>
                <a:gd name="T150" fmla="+- 0 2748 2537"/>
                <a:gd name="T151" fmla="*/ 2748 h 1359"/>
                <a:gd name="T152" fmla="+- 0 8995 8223"/>
                <a:gd name="T153" fmla="*/ T152 w 798"/>
                <a:gd name="T154" fmla="+- 0 2677 2537"/>
                <a:gd name="T155" fmla="*/ 2677 h 1359"/>
                <a:gd name="T156" fmla="+- 0 8976 8223"/>
                <a:gd name="T157" fmla="*/ T156 w 798"/>
                <a:gd name="T158" fmla="+- 0 2607 2537"/>
                <a:gd name="T159" fmla="*/ 2607 h 1359"/>
                <a:gd name="T160" fmla="+- 0 8951 8223"/>
                <a:gd name="T161" fmla="*/ T160 w 798"/>
                <a:gd name="T162" fmla="+- 0 2537 2537"/>
                <a:gd name="T163" fmla="*/ 2537 h 135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</a:cxnLst>
              <a:rect l="0" t="0" r="r" b="b"/>
              <a:pathLst>
                <a:path w="798" h="1359">
                  <a:moveTo>
                    <a:pt x="728" y="0"/>
                  </a:moveTo>
                  <a:lnTo>
                    <a:pt x="734" y="75"/>
                  </a:lnTo>
                  <a:lnTo>
                    <a:pt x="734" y="149"/>
                  </a:lnTo>
                  <a:lnTo>
                    <a:pt x="729" y="223"/>
                  </a:lnTo>
                  <a:lnTo>
                    <a:pt x="718" y="296"/>
                  </a:lnTo>
                  <a:lnTo>
                    <a:pt x="701" y="368"/>
                  </a:lnTo>
                  <a:lnTo>
                    <a:pt x="680" y="438"/>
                  </a:lnTo>
                  <a:lnTo>
                    <a:pt x="653" y="506"/>
                  </a:lnTo>
                  <a:lnTo>
                    <a:pt x="621" y="572"/>
                  </a:lnTo>
                  <a:lnTo>
                    <a:pt x="585" y="635"/>
                  </a:lnTo>
                  <a:lnTo>
                    <a:pt x="544" y="696"/>
                  </a:lnTo>
                  <a:lnTo>
                    <a:pt x="498" y="754"/>
                  </a:lnTo>
                  <a:lnTo>
                    <a:pt x="448" y="809"/>
                  </a:lnTo>
                  <a:lnTo>
                    <a:pt x="393" y="860"/>
                  </a:lnTo>
                  <a:lnTo>
                    <a:pt x="335" y="908"/>
                  </a:lnTo>
                  <a:lnTo>
                    <a:pt x="273" y="951"/>
                  </a:lnTo>
                  <a:lnTo>
                    <a:pt x="206" y="990"/>
                  </a:lnTo>
                  <a:lnTo>
                    <a:pt x="175" y="868"/>
                  </a:lnTo>
                  <a:lnTo>
                    <a:pt x="0" y="1206"/>
                  </a:lnTo>
                  <a:lnTo>
                    <a:pt x="300" y="1358"/>
                  </a:lnTo>
                  <a:lnTo>
                    <a:pt x="269" y="1236"/>
                  </a:lnTo>
                  <a:lnTo>
                    <a:pt x="334" y="1197"/>
                  </a:lnTo>
                  <a:lnTo>
                    <a:pt x="396" y="1154"/>
                  </a:lnTo>
                  <a:lnTo>
                    <a:pt x="453" y="1108"/>
                  </a:lnTo>
                  <a:lnTo>
                    <a:pt x="507" y="1058"/>
                  </a:lnTo>
                  <a:lnTo>
                    <a:pt x="556" y="1005"/>
                  </a:lnTo>
                  <a:lnTo>
                    <a:pt x="601" y="949"/>
                  </a:lnTo>
                  <a:lnTo>
                    <a:pt x="641" y="890"/>
                  </a:lnTo>
                  <a:lnTo>
                    <a:pt x="677" y="829"/>
                  </a:lnTo>
                  <a:lnTo>
                    <a:pt x="709" y="765"/>
                  </a:lnTo>
                  <a:lnTo>
                    <a:pt x="736" y="700"/>
                  </a:lnTo>
                  <a:lnTo>
                    <a:pt x="758" y="633"/>
                  </a:lnTo>
                  <a:lnTo>
                    <a:pt x="776" y="565"/>
                  </a:lnTo>
                  <a:lnTo>
                    <a:pt x="788" y="495"/>
                  </a:lnTo>
                  <a:lnTo>
                    <a:pt x="795" y="425"/>
                  </a:lnTo>
                  <a:lnTo>
                    <a:pt x="798" y="354"/>
                  </a:lnTo>
                  <a:lnTo>
                    <a:pt x="795" y="283"/>
                  </a:lnTo>
                  <a:lnTo>
                    <a:pt x="786" y="211"/>
                  </a:lnTo>
                  <a:lnTo>
                    <a:pt x="772" y="140"/>
                  </a:lnTo>
                  <a:lnTo>
                    <a:pt x="753" y="70"/>
                  </a:lnTo>
                  <a:lnTo>
                    <a:pt x="728" y="0"/>
                  </a:lnTo>
                  <a:close/>
                </a:path>
              </a:pathLst>
            </a:custGeom>
            <a:solidFill>
              <a:srgbClr val="9BBA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Freeform 24"/>
            <p:cNvSpPr>
              <a:spLocks/>
            </p:cNvSpPr>
            <p:nvPr/>
          </p:nvSpPr>
          <p:spPr bwMode="auto">
            <a:xfrm>
              <a:off x="7717" y="1697"/>
              <a:ext cx="1288" cy="985"/>
            </a:xfrm>
            <a:custGeom>
              <a:avLst/>
              <a:gdLst>
                <a:gd name="T0" fmla="+- 0 7996 7702"/>
                <a:gd name="T1" fmla="*/ T0 w 1288"/>
                <a:gd name="T2" fmla="+- 0 1673 1673"/>
                <a:gd name="T3" fmla="*/ 1673 h 985"/>
                <a:gd name="T4" fmla="+- 0 7923 7702"/>
                <a:gd name="T5" fmla="*/ T4 w 1288"/>
                <a:gd name="T6" fmla="+- 0 1673 1673"/>
                <a:gd name="T7" fmla="*/ 1673 h 985"/>
                <a:gd name="T8" fmla="+- 0 7850 7702"/>
                <a:gd name="T9" fmla="*/ T8 w 1288"/>
                <a:gd name="T10" fmla="+- 0 1678 1673"/>
                <a:gd name="T11" fmla="*/ 1678 h 985"/>
                <a:gd name="T12" fmla="+- 0 7776 7702"/>
                <a:gd name="T13" fmla="*/ T12 w 1288"/>
                <a:gd name="T14" fmla="+- 0 1689 1673"/>
                <a:gd name="T15" fmla="*/ 1689 h 985"/>
                <a:gd name="T16" fmla="+- 0 7702 7702"/>
                <a:gd name="T17" fmla="*/ T16 w 1288"/>
                <a:gd name="T18" fmla="+- 0 1705 1673"/>
                <a:gd name="T19" fmla="*/ 1705 h 985"/>
                <a:gd name="T20" fmla="+- 0 7765 7702"/>
                <a:gd name="T21" fmla="*/ T20 w 1288"/>
                <a:gd name="T22" fmla="+- 0 1950 1673"/>
                <a:gd name="T23" fmla="*/ 1950 h 985"/>
                <a:gd name="T24" fmla="+- 0 7839 7702"/>
                <a:gd name="T25" fmla="*/ T24 w 1288"/>
                <a:gd name="T26" fmla="+- 0 1934 1673"/>
                <a:gd name="T27" fmla="*/ 1934 h 985"/>
                <a:gd name="T28" fmla="+- 0 7913 7702"/>
                <a:gd name="T29" fmla="*/ T28 w 1288"/>
                <a:gd name="T30" fmla="+- 0 1923 1673"/>
                <a:gd name="T31" fmla="*/ 1923 h 985"/>
                <a:gd name="T32" fmla="+- 0 7986 7702"/>
                <a:gd name="T33" fmla="*/ T32 w 1288"/>
                <a:gd name="T34" fmla="+- 0 1918 1673"/>
                <a:gd name="T35" fmla="*/ 1918 h 985"/>
                <a:gd name="T36" fmla="+- 0 8059 7702"/>
                <a:gd name="T37" fmla="*/ T36 w 1288"/>
                <a:gd name="T38" fmla="+- 0 1918 1673"/>
                <a:gd name="T39" fmla="*/ 1918 h 985"/>
                <a:gd name="T40" fmla="+- 0 8130 7702"/>
                <a:gd name="T41" fmla="*/ T40 w 1288"/>
                <a:gd name="T42" fmla="+- 0 1923 1673"/>
                <a:gd name="T43" fmla="*/ 1923 h 985"/>
                <a:gd name="T44" fmla="+- 0 8201 7702"/>
                <a:gd name="T45" fmla="*/ T44 w 1288"/>
                <a:gd name="T46" fmla="+- 0 1933 1673"/>
                <a:gd name="T47" fmla="*/ 1933 h 985"/>
                <a:gd name="T48" fmla="+- 0 8271 7702"/>
                <a:gd name="T49" fmla="*/ T48 w 1288"/>
                <a:gd name="T50" fmla="+- 0 1948 1673"/>
                <a:gd name="T51" fmla="*/ 1948 h 985"/>
                <a:gd name="T52" fmla="+- 0 8338 7702"/>
                <a:gd name="T53" fmla="*/ T52 w 1288"/>
                <a:gd name="T54" fmla="+- 0 1968 1673"/>
                <a:gd name="T55" fmla="*/ 1968 h 985"/>
                <a:gd name="T56" fmla="+- 0 8404 7702"/>
                <a:gd name="T57" fmla="*/ T56 w 1288"/>
                <a:gd name="T58" fmla="+- 0 1992 1673"/>
                <a:gd name="T59" fmla="*/ 1992 h 985"/>
                <a:gd name="T60" fmla="+- 0 8468 7702"/>
                <a:gd name="T61" fmla="*/ T60 w 1288"/>
                <a:gd name="T62" fmla="+- 0 2020 1673"/>
                <a:gd name="T63" fmla="*/ 2020 h 985"/>
                <a:gd name="T64" fmla="+- 0 8530 7702"/>
                <a:gd name="T65" fmla="*/ T64 w 1288"/>
                <a:gd name="T66" fmla="+- 0 2053 1673"/>
                <a:gd name="T67" fmla="*/ 2053 h 985"/>
                <a:gd name="T68" fmla="+- 0 8589 7702"/>
                <a:gd name="T69" fmla="*/ T68 w 1288"/>
                <a:gd name="T70" fmla="+- 0 2090 1673"/>
                <a:gd name="T71" fmla="*/ 2090 h 985"/>
                <a:gd name="T72" fmla="+- 0 8646 7702"/>
                <a:gd name="T73" fmla="*/ T72 w 1288"/>
                <a:gd name="T74" fmla="+- 0 2131 1673"/>
                <a:gd name="T75" fmla="*/ 2131 h 985"/>
                <a:gd name="T76" fmla="+- 0 8699 7702"/>
                <a:gd name="T77" fmla="*/ T76 w 1288"/>
                <a:gd name="T78" fmla="+- 0 2176 1673"/>
                <a:gd name="T79" fmla="*/ 2176 h 985"/>
                <a:gd name="T80" fmla="+- 0 8749 7702"/>
                <a:gd name="T81" fmla="*/ T80 w 1288"/>
                <a:gd name="T82" fmla="+- 0 2224 1673"/>
                <a:gd name="T83" fmla="*/ 2224 h 985"/>
                <a:gd name="T84" fmla="+- 0 8796 7702"/>
                <a:gd name="T85" fmla="*/ T84 w 1288"/>
                <a:gd name="T86" fmla="+- 0 2277 1673"/>
                <a:gd name="T87" fmla="*/ 2277 h 985"/>
                <a:gd name="T88" fmla="+- 0 8839 7702"/>
                <a:gd name="T89" fmla="*/ T88 w 1288"/>
                <a:gd name="T90" fmla="+- 0 2332 1673"/>
                <a:gd name="T91" fmla="*/ 2332 h 985"/>
                <a:gd name="T92" fmla="+- 0 8878 7702"/>
                <a:gd name="T93" fmla="*/ T92 w 1288"/>
                <a:gd name="T94" fmla="+- 0 2391 1673"/>
                <a:gd name="T95" fmla="*/ 2391 h 985"/>
                <a:gd name="T96" fmla="+- 0 8913 7702"/>
                <a:gd name="T97" fmla="*/ T96 w 1288"/>
                <a:gd name="T98" fmla="+- 0 2453 1673"/>
                <a:gd name="T99" fmla="*/ 2453 h 985"/>
                <a:gd name="T100" fmla="+- 0 8943 7702"/>
                <a:gd name="T101" fmla="*/ T100 w 1288"/>
                <a:gd name="T102" fmla="+- 0 2518 1673"/>
                <a:gd name="T103" fmla="*/ 2518 h 985"/>
                <a:gd name="T104" fmla="+- 0 8969 7702"/>
                <a:gd name="T105" fmla="*/ T104 w 1288"/>
                <a:gd name="T106" fmla="+- 0 2586 1673"/>
                <a:gd name="T107" fmla="*/ 2586 h 985"/>
                <a:gd name="T108" fmla="+- 0 8990 7702"/>
                <a:gd name="T109" fmla="*/ T108 w 1288"/>
                <a:gd name="T110" fmla="+- 0 2657 1673"/>
                <a:gd name="T111" fmla="*/ 2657 h 985"/>
                <a:gd name="T112" fmla="+- 0 8928 7702"/>
                <a:gd name="T113" fmla="*/ T112 w 1288"/>
                <a:gd name="T114" fmla="+- 0 2412 1673"/>
                <a:gd name="T115" fmla="*/ 2412 h 985"/>
                <a:gd name="T116" fmla="+- 0 8907 7702"/>
                <a:gd name="T117" fmla="*/ T116 w 1288"/>
                <a:gd name="T118" fmla="+- 0 2341 1673"/>
                <a:gd name="T119" fmla="*/ 2341 h 985"/>
                <a:gd name="T120" fmla="+- 0 8881 7702"/>
                <a:gd name="T121" fmla="*/ T120 w 1288"/>
                <a:gd name="T122" fmla="+- 0 2273 1673"/>
                <a:gd name="T123" fmla="*/ 2273 h 985"/>
                <a:gd name="T124" fmla="+- 0 8850 7702"/>
                <a:gd name="T125" fmla="*/ T124 w 1288"/>
                <a:gd name="T126" fmla="+- 0 2208 1673"/>
                <a:gd name="T127" fmla="*/ 2208 h 985"/>
                <a:gd name="T128" fmla="+- 0 8815 7702"/>
                <a:gd name="T129" fmla="*/ T128 w 1288"/>
                <a:gd name="T130" fmla="+- 0 2146 1673"/>
                <a:gd name="T131" fmla="*/ 2146 h 985"/>
                <a:gd name="T132" fmla="+- 0 8776 7702"/>
                <a:gd name="T133" fmla="*/ T132 w 1288"/>
                <a:gd name="T134" fmla="+- 0 2087 1673"/>
                <a:gd name="T135" fmla="*/ 2087 h 985"/>
                <a:gd name="T136" fmla="+- 0 8733 7702"/>
                <a:gd name="T137" fmla="*/ T136 w 1288"/>
                <a:gd name="T138" fmla="+- 0 2031 1673"/>
                <a:gd name="T139" fmla="*/ 2031 h 985"/>
                <a:gd name="T140" fmla="+- 0 8687 7702"/>
                <a:gd name="T141" fmla="*/ T140 w 1288"/>
                <a:gd name="T142" fmla="+- 0 1979 1673"/>
                <a:gd name="T143" fmla="*/ 1979 h 985"/>
                <a:gd name="T144" fmla="+- 0 8636 7702"/>
                <a:gd name="T145" fmla="*/ T144 w 1288"/>
                <a:gd name="T146" fmla="+- 0 1931 1673"/>
                <a:gd name="T147" fmla="*/ 1931 h 985"/>
                <a:gd name="T148" fmla="+- 0 8583 7702"/>
                <a:gd name="T149" fmla="*/ T148 w 1288"/>
                <a:gd name="T150" fmla="+- 0 1886 1673"/>
                <a:gd name="T151" fmla="*/ 1886 h 985"/>
                <a:gd name="T152" fmla="+- 0 8527 7702"/>
                <a:gd name="T153" fmla="*/ T152 w 1288"/>
                <a:gd name="T154" fmla="+- 0 1845 1673"/>
                <a:gd name="T155" fmla="*/ 1845 h 985"/>
                <a:gd name="T156" fmla="+- 0 8467 7702"/>
                <a:gd name="T157" fmla="*/ T156 w 1288"/>
                <a:gd name="T158" fmla="+- 0 1808 1673"/>
                <a:gd name="T159" fmla="*/ 1808 h 985"/>
                <a:gd name="T160" fmla="+- 0 8406 7702"/>
                <a:gd name="T161" fmla="*/ T160 w 1288"/>
                <a:gd name="T162" fmla="+- 0 1775 1673"/>
                <a:gd name="T163" fmla="*/ 1775 h 985"/>
                <a:gd name="T164" fmla="+- 0 8342 7702"/>
                <a:gd name="T165" fmla="*/ T164 w 1288"/>
                <a:gd name="T166" fmla="+- 0 1747 1673"/>
                <a:gd name="T167" fmla="*/ 1747 h 985"/>
                <a:gd name="T168" fmla="+- 0 8276 7702"/>
                <a:gd name="T169" fmla="*/ T168 w 1288"/>
                <a:gd name="T170" fmla="+- 0 1722 1673"/>
                <a:gd name="T171" fmla="*/ 1722 h 985"/>
                <a:gd name="T172" fmla="+- 0 8208 7702"/>
                <a:gd name="T173" fmla="*/ T172 w 1288"/>
                <a:gd name="T174" fmla="+- 0 1703 1673"/>
                <a:gd name="T175" fmla="*/ 1703 h 985"/>
                <a:gd name="T176" fmla="+- 0 8138 7702"/>
                <a:gd name="T177" fmla="*/ T176 w 1288"/>
                <a:gd name="T178" fmla="+- 0 1688 1673"/>
                <a:gd name="T179" fmla="*/ 1688 h 985"/>
                <a:gd name="T180" fmla="+- 0 8068 7702"/>
                <a:gd name="T181" fmla="*/ T180 w 1288"/>
                <a:gd name="T182" fmla="+- 0 1678 1673"/>
                <a:gd name="T183" fmla="*/ 1678 h 985"/>
                <a:gd name="T184" fmla="+- 0 7996 7702"/>
                <a:gd name="T185" fmla="*/ T184 w 1288"/>
                <a:gd name="T186" fmla="+- 0 1673 1673"/>
                <a:gd name="T187" fmla="*/ 1673 h 98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</a:cxnLst>
              <a:rect l="0" t="0" r="r" b="b"/>
              <a:pathLst>
                <a:path w="1288" h="985">
                  <a:moveTo>
                    <a:pt x="294" y="0"/>
                  </a:moveTo>
                  <a:lnTo>
                    <a:pt x="221" y="0"/>
                  </a:lnTo>
                  <a:lnTo>
                    <a:pt x="148" y="5"/>
                  </a:lnTo>
                  <a:lnTo>
                    <a:pt x="74" y="16"/>
                  </a:lnTo>
                  <a:lnTo>
                    <a:pt x="0" y="32"/>
                  </a:lnTo>
                  <a:lnTo>
                    <a:pt x="63" y="277"/>
                  </a:lnTo>
                  <a:lnTo>
                    <a:pt x="137" y="261"/>
                  </a:lnTo>
                  <a:lnTo>
                    <a:pt x="211" y="250"/>
                  </a:lnTo>
                  <a:lnTo>
                    <a:pt x="284" y="245"/>
                  </a:lnTo>
                  <a:lnTo>
                    <a:pt x="357" y="245"/>
                  </a:lnTo>
                  <a:lnTo>
                    <a:pt x="428" y="250"/>
                  </a:lnTo>
                  <a:lnTo>
                    <a:pt x="499" y="260"/>
                  </a:lnTo>
                  <a:lnTo>
                    <a:pt x="569" y="275"/>
                  </a:lnTo>
                  <a:lnTo>
                    <a:pt x="636" y="295"/>
                  </a:lnTo>
                  <a:lnTo>
                    <a:pt x="702" y="319"/>
                  </a:lnTo>
                  <a:lnTo>
                    <a:pt x="766" y="347"/>
                  </a:lnTo>
                  <a:lnTo>
                    <a:pt x="828" y="380"/>
                  </a:lnTo>
                  <a:lnTo>
                    <a:pt x="887" y="417"/>
                  </a:lnTo>
                  <a:lnTo>
                    <a:pt x="944" y="458"/>
                  </a:lnTo>
                  <a:lnTo>
                    <a:pt x="997" y="503"/>
                  </a:lnTo>
                  <a:lnTo>
                    <a:pt x="1047" y="551"/>
                  </a:lnTo>
                  <a:lnTo>
                    <a:pt x="1094" y="604"/>
                  </a:lnTo>
                  <a:lnTo>
                    <a:pt x="1137" y="659"/>
                  </a:lnTo>
                  <a:lnTo>
                    <a:pt x="1176" y="718"/>
                  </a:lnTo>
                  <a:lnTo>
                    <a:pt x="1211" y="780"/>
                  </a:lnTo>
                  <a:lnTo>
                    <a:pt x="1241" y="845"/>
                  </a:lnTo>
                  <a:lnTo>
                    <a:pt x="1267" y="913"/>
                  </a:lnTo>
                  <a:lnTo>
                    <a:pt x="1288" y="984"/>
                  </a:lnTo>
                  <a:lnTo>
                    <a:pt x="1226" y="739"/>
                  </a:lnTo>
                  <a:lnTo>
                    <a:pt x="1205" y="668"/>
                  </a:lnTo>
                  <a:lnTo>
                    <a:pt x="1179" y="600"/>
                  </a:lnTo>
                  <a:lnTo>
                    <a:pt x="1148" y="535"/>
                  </a:lnTo>
                  <a:lnTo>
                    <a:pt x="1113" y="473"/>
                  </a:lnTo>
                  <a:lnTo>
                    <a:pt x="1074" y="414"/>
                  </a:lnTo>
                  <a:lnTo>
                    <a:pt x="1031" y="358"/>
                  </a:lnTo>
                  <a:lnTo>
                    <a:pt x="985" y="306"/>
                  </a:lnTo>
                  <a:lnTo>
                    <a:pt x="934" y="258"/>
                  </a:lnTo>
                  <a:lnTo>
                    <a:pt x="881" y="213"/>
                  </a:lnTo>
                  <a:lnTo>
                    <a:pt x="825" y="172"/>
                  </a:lnTo>
                  <a:lnTo>
                    <a:pt x="765" y="135"/>
                  </a:lnTo>
                  <a:lnTo>
                    <a:pt x="704" y="102"/>
                  </a:lnTo>
                  <a:lnTo>
                    <a:pt x="640" y="74"/>
                  </a:lnTo>
                  <a:lnTo>
                    <a:pt x="574" y="49"/>
                  </a:lnTo>
                  <a:lnTo>
                    <a:pt x="506" y="30"/>
                  </a:lnTo>
                  <a:lnTo>
                    <a:pt x="436" y="15"/>
                  </a:lnTo>
                  <a:lnTo>
                    <a:pt x="366" y="5"/>
                  </a:lnTo>
                  <a:lnTo>
                    <a:pt x="294" y="0"/>
                  </a:lnTo>
                  <a:close/>
                </a:path>
              </a:pathLst>
            </a:custGeom>
            <a:solidFill>
              <a:srgbClr val="7C954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Freeform 23"/>
            <p:cNvSpPr>
              <a:spLocks/>
            </p:cNvSpPr>
            <p:nvPr/>
          </p:nvSpPr>
          <p:spPr bwMode="auto">
            <a:xfrm>
              <a:off x="7702" y="1672"/>
              <a:ext cx="1318" cy="2223"/>
            </a:xfrm>
            <a:custGeom>
              <a:avLst/>
              <a:gdLst>
                <a:gd name="T0" fmla="+- 0 8969 7702"/>
                <a:gd name="T1" fmla="*/ T0 w 1318"/>
                <a:gd name="T2" fmla="+- 0 2586 1673"/>
                <a:gd name="T3" fmla="*/ 2586 h 2223"/>
                <a:gd name="T4" fmla="+- 0 8913 7702"/>
                <a:gd name="T5" fmla="*/ T4 w 1318"/>
                <a:gd name="T6" fmla="+- 0 2453 1673"/>
                <a:gd name="T7" fmla="*/ 2453 h 2223"/>
                <a:gd name="T8" fmla="+- 0 8839 7702"/>
                <a:gd name="T9" fmla="*/ T8 w 1318"/>
                <a:gd name="T10" fmla="+- 0 2332 1673"/>
                <a:gd name="T11" fmla="*/ 2332 h 2223"/>
                <a:gd name="T12" fmla="+- 0 8749 7702"/>
                <a:gd name="T13" fmla="*/ T12 w 1318"/>
                <a:gd name="T14" fmla="+- 0 2224 1673"/>
                <a:gd name="T15" fmla="*/ 2224 h 2223"/>
                <a:gd name="T16" fmla="+- 0 8646 7702"/>
                <a:gd name="T17" fmla="*/ T16 w 1318"/>
                <a:gd name="T18" fmla="+- 0 2131 1673"/>
                <a:gd name="T19" fmla="*/ 2131 h 2223"/>
                <a:gd name="T20" fmla="+- 0 8530 7702"/>
                <a:gd name="T21" fmla="*/ T20 w 1318"/>
                <a:gd name="T22" fmla="+- 0 2053 1673"/>
                <a:gd name="T23" fmla="*/ 2053 h 2223"/>
                <a:gd name="T24" fmla="+- 0 8404 7702"/>
                <a:gd name="T25" fmla="*/ T24 w 1318"/>
                <a:gd name="T26" fmla="+- 0 1992 1673"/>
                <a:gd name="T27" fmla="*/ 1992 h 2223"/>
                <a:gd name="T28" fmla="+- 0 8271 7702"/>
                <a:gd name="T29" fmla="*/ T28 w 1318"/>
                <a:gd name="T30" fmla="+- 0 1948 1673"/>
                <a:gd name="T31" fmla="*/ 1948 h 2223"/>
                <a:gd name="T32" fmla="+- 0 8130 7702"/>
                <a:gd name="T33" fmla="*/ T32 w 1318"/>
                <a:gd name="T34" fmla="+- 0 1923 1673"/>
                <a:gd name="T35" fmla="*/ 1923 h 2223"/>
                <a:gd name="T36" fmla="+- 0 7986 7702"/>
                <a:gd name="T37" fmla="*/ T36 w 1318"/>
                <a:gd name="T38" fmla="+- 0 1918 1673"/>
                <a:gd name="T39" fmla="*/ 1918 h 2223"/>
                <a:gd name="T40" fmla="+- 0 7839 7702"/>
                <a:gd name="T41" fmla="*/ T40 w 1318"/>
                <a:gd name="T42" fmla="+- 0 1934 1673"/>
                <a:gd name="T43" fmla="*/ 1934 h 2223"/>
                <a:gd name="T44" fmla="+- 0 7702 7702"/>
                <a:gd name="T45" fmla="*/ T44 w 1318"/>
                <a:gd name="T46" fmla="+- 0 1705 1673"/>
                <a:gd name="T47" fmla="*/ 1705 h 2223"/>
                <a:gd name="T48" fmla="+- 0 7850 7702"/>
                <a:gd name="T49" fmla="*/ T48 w 1318"/>
                <a:gd name="T50" fmla="+- 0 1678 1673"/>
                <a:gd name="T51" fmla="*/ 1678 h 2223"/>
                <a:gd name="T52" fmla="+- 0 7996 7702"/>
                <a:gd name="T53" fmla="*/ T52 w 1318"/>
                <a:gd name="T54" fmla="+- 0 1673 1673"/>
                <a:gd name="T55" fmla="*/ 1673 h 2223"/>
                <a:gd name="T56" fmla="+- 0 8138 7702"/>
                <a:gd name="T57" fmla="*/ T56 w 1318"/>
                <a:gd name="T58" fmla="+- 0 1688 1673"/>
                <a:gd name="T59" fmla="*/ 1688 h 2223"/>
                <a:gd name="T60" fmla="+- 0 8276 7702"/>
                <a:gd name="T61" fmla="*/ T60 w 1318"/>
                <a:gd name="T62" fmla="+- 0 1722 1673"/>
                <a:gd name="T63" fmla="*/ 1722 h 2223"/>
                <a:gd name="T64" fmla="+- 0 8406 7702"/>
                <a:gd name="T65" fmla="*/ T64 w 1318"/>
                <a:gd name="T66" fmla="+- 0 1775 1673"/>
                <a:gd name="T67" fmla="*/ 1775 h 2223"/>
                <a:gd name="T68" fmla="+- 0 8527 7702"/>
                <a:gd name="T69" fmla="*/ T68 w 1318"/>
                <a:gd name="T70" fmla="+- 0 1845 1673"/>
                <a:gd name="T71" fmla="*/ 1845 h 2223"/>
                <a:gd name="T72" fmla="+- 0 8636 7702"/>
                <a:gd name="T73" fmla="*/ T72 w 1318"/>
                <a:gd name="T74" fmla="+- 0 1931 1673"/>
                <a:gd name="T75" fmla="*/ 1931 h 2223"/>
                <a:gd name="T76" fmla="+- 0 8733 7702"/>
                <a:gd name="T77" fmla="*/ T76 w 1318"/>
                <a:gd name="T78" fmla="+- 0 2031 1673"/>
                <a:gd name="T79" fmla="*/ 2031 h 2223"/>
                <a:gd name="T80" fmla="+- 0 8815 7702"/>
                <a:gd name="T81" fmla="*/ T80 w 1318"/>
                <a:gd name="T82" fmla="+- 0 2146 1673"/>
                <a:gd name="T83" fmla="*/ 2146 h 2223"/>
                <a:gd name="T84" fmla="+- 0 8881 7702"/>
                <a:gd name="T85" fmla="*/ T84 w 1318"/>
                <a:gd name="T86" fmla="+- 0 2273 1673"/>
                <a:gd name="T87" fmla="*/ 2273 h 2223"/>
                <a:gd name="T88" fmla="+- 0 8928 7702"/>
                <a:gd name="T89" fmla="*/ T88 w 1318"/>
                <a:gd name="T90" fmla="+- 0 2412 1673"/>
                <a:gd name="T91" fmla="*/ 2412 h 2223"/>
                <a:gd name="T92" fmla="+- 0 9006 7702"/>
                <a:gd name="T93" fmla="*/ T92 w 1318"/>
                <a:gd name="T94" fmla="+- 0 2730 1673"/>
                <a:gd name="T95" fmla="*/ 2730 h 2223"/>
                <a:gd name="T96" fmla="+- 0 9020 7702"/>
                <a:gd name="T97" fmla="*/ T96 w 1318"/>
                <a:gd name="T98" fmla="+- 0 2876 1673"/>
                <a:gd name="T99" fmla="*/ 2876 h 2223"/>
                <a:gd name="T100" fmla="+- 0 9013 7702"/>
                <a:gd name="T101" fmla="*/ T100 w 1318"/>
                <a:gd name="T102" fmla="+- 0 3021 1673"/>
                <a:gd name="T103" fmla="*/ 3021 h 2223"/>
                <a:gd name="T104" fmla="+- 0 8984 7702"/>
                <a:gd name="T105" fmla="*/ T104 w 1318"/>
                <a:gd name="T106" fmla="+- 0 3161 1673"/>
                <a:gd name="T107" fmla="*/ 3161 h 2223"/>
                <a:gd name="T108" fmla="+- 0 8935 7702"/>
                <a:gd name="T109" fmla="*/ T108 w 1318"/>
                <a:gd name="T110" fmla="+- 0 3296 1673"/>
                <a:gd name="T111" fmla="*/ 3296 h 2223"/>
                <a:gd name="T112" fmla="+- 0 8867 7702"/>
                <a:gd name="T113" fmla="*/ T112 w 1318"/>
                <a:gd name="T114" fmla="+- 0 3423 1673"/>
                <a:gd name="T115" fmla="*/ 3423 h 2223"/>
                <a:gd name="T116" fmla="+- 0 8781 7702"/>
                <a:gd name="T117" fmla="*/ T116 w 1318"/>
                <a:gd name="T118" fmla="+- 0 3540 1673"/>
                <a:gd name="T119" fmla="*/ 3540 h 2223"/>
                <a:gd name="T120" fmla="+- 0 8677 7702"/>
                <a:gd name="T121" fmla="*/ T120 w 1318"/>
                <a:gd name="T122" fmla="+- 0 3644 1673"/>
                <a:gd name="T123" fmla="*/ 3644 h 2223"/>
                <a:gd name="T124" fmla="+- 0 8558 7702"/>
                <a:gd name="T125" fmla="*/ T124 w 1318"/>
                <a:gd name="T126" fmla="+- 0 3734 1673"/>
                <a:gd name="T127" fmla="*/ 3734 h 2223"/>
                <a:gd name="T128" fmla="+- 0 8523 7702"/>
                <a:gd name="T129" fmla="*/ T128 w 1318"/>
                <a:gd name="T130" fmla="+- 0 3895 1673"/>
                <a:gd name="T131" fmla="*/ 3895 h 2223"/>
                <a:gd name="T132" fmla="+- 0 8398 7702"/>
                <a:gd name="T133" fmla="*/ T132 w 1318"/>
                <a:gd name="T134" fmla="+- 0 3405 1673"/>
                <a:gd name="T135" fmla="*/ 3405 h 2223"/>
                <a:gd name="T136" fmla="+- 0 8496 7702"/>
                <a:gd name="T137" fmla="*/ T136 w 1318"/>
                <a:gd name="T138" fmla="+- 0 3488 1673"/>
                <a:gd name="T139" fmla="*/ 3488 h 2223"/>
                <a:gd name="T140" fmla="+- 0 8616 7702"/>
                <a:gd name="T141" fmla="*/ T140 w 1318"/>
                <a:gd name="T142" fmla="+- 0 3397 1673"/>
                <a:gd name="T143" fmla="*/ 3397 h 2223"/>
                <a:gd name="T144" fmla="+- 0 8721 7702"/>
                <a:gd name="T145" fmla="*/ T144 w 1318"/>
                <a:gd name="T146" fmla="+- 0 3291 1673"/>
                <a:gd name="T147" fmla="*/ 3291 h 2223"/>
                <a:gd name="T148" fmla="+- 0 8808 7702"/>
                <a:gd name="T149" fmla="*/ T148 w 1318"/>
                <a:gd name="T150" fmla="+- 0 3172 1673"/>
                <a:gd name="T151" fmla="*/ 3172 h 2223"/>
                <a:gd name="T152" fmla="+- 0 8876 7702"/>
                <a:gd name="T153" fmla="*/ T152 w 1318"/>
                <a:gd name="T154" fmla="+- 0 3043 1673"/>
                <a:gd name="T155" fmla="*/ 3043 h 2223"/>
                <a:gd name="T156" fmla="+- 0 8924 7702"/>
                <a:gd name="T157" fmla="*/ T156 w 1318"/>
                <a:gd name="T158" fmla="+- 0 2905 1673"/>
                <a:gd name="T159" fmla="*/ 2905 h 2223"/>
                <a:gd name="T160" fmla="+- 0 8952 7702"/>
                <a:gd name="T161" fmla="*/ T160 w 1318"/>
                <a:gd name="T162" fmla="+- 0 2760 1673"/>
                <a:gd name="T163" fmla="*/ 2760 h 2223"/>
                <a:gd name="T164" fmla="+- 0 8957 7702"/>
                <a:gd name="T165" fmla="*/ T164 w 1318"/>
                <a:gd name="T166" fmla="+- 0 2612 1673"/>
                <a:gd name="T167" fmla="*/ 2612 h 222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</a:cxnLst>
              <a:rect l="0" t="0" r="r" b="b"/>
              <a:pathLst>
                <a:path w="1318" h="2223">
                  <a:moveTo>
                    <a:pt x="1288" y="984"/>
                  </a:moveTo>
                  <a:lnTo>
                    <a:pt x="1267" y="913"/>
                  </a:lnTo>
                  <a:lnTo>
                    <a:pt x="1241" y="845"/>
                  </a:lnTo>
                  <a:lnTo>
                    <a:pt x="1211" y="780"/>
                  </a:lnTo>
                  <a:lnTo>
                    <a:pt x="1176" y="718"/>
                  </a:lnTo>
                  <a:lnTo>
                    <a:pt x="1137" y="659"/>
                  </a:lnTo>
                  <a:lnTo>
                    <a:pt x="1094" y="604"/>
                  </a:lnTo>
                  <a:lnTo>
                    <a:pt x="1047" y="551"/>
                  </a:lnTo>
                  <a:lnTo>
                    <a:pt x="997" y="503"/>
                  </a:lnTo>
                  <a:lnTo>
                    <a:pt x="944" y="458"/>
                  </a:lnTo>
                  <a:lnTo>
                    <a:pt x="887" y="417"/>
                  </a:lnTo>
                  <a:lnTo>
                    <a:pt x="828" y="380"/>
                  </a:lnTo>
                  <a:lnTo>
                    <a:pt x="766" y="347"/>
                  </a:lnTo>
                  <a:lnTo>
                    <a:pt x="702" y="319"/>
                  </a:lnTo>
                  <a:lnTo>
                    <a:pt x="636" y="295"/>
                  </a:lnTo>
                  <a:lnTo>
                    <a:pt x="569" y="275"/>
                  </a:lnTo>
                  <a:lnTo>
                    <a:pt x="499" y="260"/>
                  </a:lnTo>
                  <a:lnTo>
                    <a:pt x="428" y="250"/>
                  </a:lnTo>
                  <a:lnTo>
                    <a:pt x="357" y="245"/>
                  </a:lnTo>
                  <a:lnTo>
                    <a:pt x="284" y="245"/>
                  </a:lnTo>
                  <a:lnTo>
                    <a:pt x="211" y="250"/>
                  </a:lnTo>
                  <a:lnTo>
                    <a:pt x="137" y="261"/>
                  </a:lnTo>
                  <a:lnTo>
                    <a:pt x="63" y="277"/>
                  </a:lnTo>
                  <a:lnTo>
                    <a:pt x="0" y="32"/>
                  </a:lnTo>
                  <a:lnTo>
                    <a:pt x="74" y="16"/>
                  </a:lnTo>
                  <a:lnTo>
                    <a:pt x="148" y="5"/>
                  </a:lnTo>
                  <a:lnTo>
                    <a:pt x="221" y="0"/>
                  </a:lnTo>
                  <a:lnTo>
                    <a:pt x="294" y="0"/>
                  </a:lnTo>
                  <a:lnTo>
                    <a:pt x="366" y="5"/>
                  </a:lnTo>
                  <a:lnTo>
                    <a:pt x="436" y="15"/>
                  </a:lnTo>
                  <a:lnTo>
                    <a:pt x="506" y="30"/>
                  </a:lnTo>
                  <a:lnTo>
                    <a:pt x="574" y="49"/>
                  </a:lnTo>
                  <a:lnTo>
                    <a:pt x="640" y="74"/>
                  </a:lnTo>
                  <a:lnTo>
                    <a:pt x="704" y="102"/>
                  </a:lnTo>
                  <a:lnTo>
                    <a:pt x="765" y="135"/>
                  </a:lnTo>
                  <a:lnTo>
                    <a:pt x="825" y="172"/>
                  </a:lnTo>
                  <a:lnTo>
                    <a:pt x="881" y="213"/>
                  </a:lnTo>
                  <a:lnTo>
                    <a:pt x="934" y="258"/>
                  </a:lnTo>
                  <a:lnTo>
                    <a:pt x="985" y="306"/>
                  </a:lnTo>
                  <a:lnTo>
                    <a:pt x="1031" y="358"/>
                  </a:lnTo>
                  <a:lnTo>
                    <a:pt x="1074" y="414"/>
                  </a:lnTo>
                  <a:lnTo>
                    <a:pt x="1113" y="473"/>
                  </a:lnTo>
                  <a:lnTo>
                    <a:pt x="1148" y="535"/>
                  </a:lnTo>
                  <a:lnTo>
                    <a:pt x="1179" y="600"/>
                  </a:lnTo>
                  <a:lnTo>
                    <a:pt x="1205" y="668"/>
                  </a:lnTo>
                  <a:lnTo>
                    <a:pt x="1226" y="739"/>
                  </a:lnTo>
                  <a:lnTo>
                    <a:pt x="1288" y="984"/>
                  </a:lnTo>
                  <a:lnTo>
                    <a:pt x="1304" y="1057"/>
                  </a:lnTo>
                  <a:lnTo>
                    <a:pt x="1314" y="1130"/>
                  </a:lnTo>
                  <a:lnTo>
                    <a:pt x="1318" y="1203"/>
                  </a:lnTo>
                  <a:lnTo>
                    <a:pt x="1317" y="1276"/>
                  </a:lnTo>
                  <a:lnTo>
                    <a:pt x="1311" y="1348"/>
                  </a:lnTo>
                  <a:lnTo>
                    <a:pt x="1299" y="1419"/>
                  </a:lnTo>
                  <a:lnTo>
                    <a:pt x="1282" y="1488"/>
                  </a:lnTo>
                  <a:lnTo>
                    <a:pt x="1260" y="1557"/>
                  </a:lnTo>
                  <a:lnTo>
                    <a:pt x="1233" y="1623"/>
                  </a:lnTo>
                  <a:lnTo>
                    <a:pt x="1201" y="1688"/>
                  </a:lnTo>
                  <a:lnTo>
                    <a:pt x="1165" y="1750"/>
                  </a:lnTo>
                  <a:lnTo>
                    <a:pt x="1124" y="1810"/>
                  </a:lnTo>
                  <a:lnTo>
                    <a:pt x="1079" y="1867"/>
                  </a:lnTo>
                  <a:lnTo>
                    <a:pt x="1029" y="1920"/>
                  </a:lnTo>
                  <a:lnTo>
                    <a:pt x="975" y="1971"/>
                  </a:lnTo>
                  <a:lnTo>
                    <a:pt x="917" y="2018"/>
                  </a:lnTo>
                  <a:lnTo>
                    <a:pt x="856" y="2061"/>
                  </a:lnTo>
                  <a:lnTo>
                    <a:pt x="790" y="2100"/>
                  </a:lnTo>
                  <a:lnTo>
                    <a:pt x="821" y="2222"/>
                  </a:lnTo>
                  <a:lnTo>
                    <a:pt x="521" y="2070"/>
                  </a:lnTo>
                  <a:lnTo>
                    <a:pt x="696" y="1732"/>
                  </a:lnTo>
                  <a:lnTo>
                    <a:pt x="727" y="1854"/>
                  </a:lnTo>
                  <a:lnTo>
                    <a:pt x="794" y="1815"/>
                  </a:lnTo>
                  <a:lnTo>
                    <a:pt x="856" y="1772"/>
                  </a:lnTo>
                  <a:lnTo>
                    <a:pt x="914" y="1724"/>
                  </a:lnTo>
                  <a:lnTo>
                    <a:pt x="969" y="1673"/>
                  </a:lnTo>
                  <a:lnTo>
                    <a:pt x="1019" y="1618"/>
                  </a:lnTo>
                  <a:lnTo>
                    <a:pt x="1065" y="1560"/>
                  </a:lnTo>
                  <a:lnTo>
                    <a:pt x="1106" y="1499"/>
                  </a:lnTo>
                  <a:lnTo>
                    <a:pt x="1142" y="1436"/>
                  </a:lnTo>
                  <a:lnTo>
                    <a:pt x="1174" y="1370"/>
                  </a:lnTo>
                  <a:lnTo>
                    <a:pt x="1201" y="1302"/>
                  </a:lnTo>
                  <a:lnTo>
                    <a:pt x="1222" y="1232"/>
                  </a:lnTo>
                  <a:lnTo>
                    <a:pt x="1239" y="1160"/>
                  </a:lnTo>
                  <a:lnTo>
                    <a:pt x="1250" y="1087"/>
                  </a:lnTo>
                  <a:lnTo>
                    <a:pt x="1255" y="1013"/>
                  </a:lnTo>
                  <a:lnTo>
                    <a:pt x="1255" y="939"/>
                  </a:lnTo>
                  <a:lnTo>
                    <a:pt x="1249" y="864"/>
                  </a:lnTo>
                </a:path>
              </a:pathLst>
            </a:custGeom>
            <a:noFill/>
            <a:ln w="25400">
              <a:solidFill>
                <a:srgbClr val="70883E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Text Box 22"/>
            <p:cNvSpPr txBox="1">
              <a:spLocks noChangeArrowheads="1"/>
            </p:cNvSpPr>
            <p:nvPr/>
          </p:nvSpPr>
          <p:spPr bwMode="auto">
            <a:xfrm>
              <a:off x="2793" y="1165"/>
              <a:ext cx="845" cy="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698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Знание предмета</a:t>
              </a: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 Box 21"/>
            <p:cNvSpPr txBox="1">
              <a:spLocks noChangeArrowheads="1"/>
            </p:cNvSpPr>
            <p:nvPr/>
          </p:nvSpPr>
          <p:spPr bwMode="auto">
            <a:xfrm>
              <a:off x="4223" y="675"/>
              <a:ext cx="1084" cy="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Целеустрем</a:t>
              </a: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ru-RU" sz="1200" b="1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лённость</a:t>
              </a: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 и уверенность в своих силах</a:t>
              </a: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 Box 20"/>
            <p:cNvSpPr txBox="1">
              <a:spLocks noChangeArrowheads="1"/>
            </p:cNvSpPr>
            <p:nvPr/>
          </p:nvSpPr>
          <p:spPr bwMode="auto">
            <a:xfrm>
              <a:off x="5791" y="1165"/>
              <a:ext cx="1590" cy="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Сотрудничество</a:t>
              </a: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 Box 19"/>
            <p:cNvSpPr txBox="1">
              <a:spLocks noChangeArrowheads="1"/>
            </p:cNvSpPr>
            <p:nvPr/>
          </p:nvSpPr>
          <p:spPr bwMode="auto">
            <a:xfrm>
              <a:off x="2241" y="2124"/>
              <a:ext cx="1284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Навыки умственных действий</a:t>
              </a: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 Box 18"/>
            <p:cNvSpPr txBox="1">
              <a:spLocks noChangeArrowheads="1"/>
            </p:cNvSpPr>
            <p:nvPr/>
          </p:nvSpPr>
          <p:spPr bwMode="auto">
            <a:xfrm>
              <a:off x="5362" y="2061"/>
              <a:ext cx="1409" cy="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   Мотивация</a:t>
              </a: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 Box 17"/>
            <p:cNvSpPr txBox="1">
              <a:spLocks noChangeArrowheads="1"/>
            </p:cNvSpPr>
            <p:nvPr/>
          </p:nvSpPr>
          <p:spPr bwMode="auto">
            <a:xfrm>
              <a:off x="3705" y="2348"/>
              <a:ext cx="1412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Открытость</a:t>
              </a: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 Box 16"/>
            <p:cNvSpPr txBox="1">
              <a:spLocks noChangeArrowheads="1"/>
            </p:cNvSpPr>
            <p:nvPr/>
          </p:nvSpPr>
          <p:spPr bwMode="auto">
            <a:xfrm>
              <a:off x="5527" y="2286"/>
              <a:ext cx="1301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tabLst>
                  <a:tab pos="409575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tabLst>
                  <a:tab pos="409575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tabLst>
                  <a:tab pos="409575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tabLst>
                  <a:tab pos="409575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tabLst>
                  <a:tab pos="409575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409575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409575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409575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409575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409575" algn="l"/>
                </a:tabLst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на</a:t>
              </a: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409575" algn="l"/>
                </a:tabLst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выполнение	</a:t>
              </a: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44" name="Text Box 14"/>
            <p:cNvSpPr txBox="1">
              <a:spLocks noChangeArrowheads="1"/>
            </p:cNvSpPr>
            <p:nvPr/>
          </p:nvSpPr>
          <p:spPr bwMode="auto">
            <a:xfrm>
              <a:off x="5791" y="2682"/>
              <a:ext cx="768" cy="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задания</a:t>
              </a: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45" name="Text Box 13"/>
            <p:cNvSpPr txBox="1">
              <a:spLocks noChangeArrowheads="1"/>
            </p:cNvSpPr>
            <p:nvPr/>
          </p:nvSpPr>
          <p:spPr bwMode="auto">
            <a:xfrm>
              <a:off x="230" y="4248"/>
              <a:ext cx="1265" cy="1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Подходы в образовании</a:t>
              </a: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46" name="Text Box 12"/>
            <p:cNvSpPr txBox="1">
              <a:spLocks noChangeArrowheads="1"/>
            </p:cNvSpPr>
            <p:nvPr/>
          </p:nvSpPr>
          <p:spPr bwMode="auto">
            <a:xfrm>
              <a:off x="1728" y="3707"/>
              <a:ext cx="1027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Культурные нормы и ожидания</a:t>
              </a: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47" name="Text Box 11"/>
            <p:cNvSpPr txBox="1">
              <a:spLocks noChangeArrowheads="1"/>
            </p:cNvSpPr>
            <p:nvPr/>
          </p:nvSpPr>
          <p:spPr bwMode="auto">
            <a:xfrm>
              <a:off x="6828" y="3726"/>
              <a:ext cx="1200" cy="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588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Творческое выражение</a:t>
              </a: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48" name="Text Box 10"/>
            <p:cNvSpPr txBox="1">
              <a:spLocks noChangeArrowheads="1"/>
            </p:cNvSpPr>
            <p:nvPr/>
          </p:nvSpPr>
          <p:spPr bwMode="auto">
            <a:xfrm>
              <a:off x="3280" y="4129"/>
              <a:ext cx="798" cy="7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4763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Климат в школе и классной комнате</a:t>
              </a: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49" name="Text Box 9"/>
            <p:cNvSpPr txBox="1">
              <a:spLocks noChangeArrowheads="1"/>
            </p:cNvSpPr>
            <p:nvPr/>
          </p:nvSpPr>
          <p:spPr bwMode="auto">
            <a:xfrm>
              <a:off x="5539" y="4394"/>
              <a:ext cx="1068" cy="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Разрешение проблем</a:t>
              </a: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50" name="Text Box 8"/>
            <p:cNvSpPr txBox="1">
              <a:spLocks noChangeArrowheads="1"/>
            </p:cNvSpPr>
            <p:nvPr/>
          </p:nvSpPr>
          <p:spPr bwMode="auto">
            <a:xfrm>
              <a:off x="8124" y="4235"/>
              <a:ext cx="950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Получение нового знания</a:t>
              </a: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51" name="Text Box 7"/>
            <p:cNvSpPr txBox="1">
              <a:spLocks noChangeArrowheads="1"/>
            </p:cNvSpPr>
            <p:nvPr/>
          </p:nvSpPr>
          <p:spPr bwMode="auto">
            <a:xfrm>
              <a:off x="5224" y="5275"/>
              <a:ext cx="4313" cy="371"/>
            </a:xfrm>
            <a:prstGeom prst="rect">
              <a:avLst/>
            </a:prstGeom>
            <a:noFill/>
            <a:ln w="9144">
              <a:solidFill>
                <a:srgbClr val="BD4A47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Достижения и прогресс</a:t>
              </a:r>
              <a:endPara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52" name="Text Box 6"/>
            <p:cNvSpPr txBox="1">
              <a:spLocks noChangeArrowheads="1"/>
            </p:cNvSpPr>
            <p:nvPr/>
          </p:nvSpPr>
          <p:spPr bwMode="auto">
            <a:xfrm>
              <a:off x="230" y="5268"/>
              <a:ext cx="4313" cy="378"/>
            </a:xfrm>
            <a:prstGeom prst="rect">
              <a:avLst/>
            </a:prstGeom>
            <a:noFill/>
            <a:ln w="9144">
              <a:solidFill>
                <a:srgbClr val="497DBA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Внешние стимуляторы</a:t>
              </a:r>
              <a:endPara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53" name="Text Box 5"/>
            <p:cNvSpPr txBox="1">
              <a:spLocks noChangeArrowheads="1"/>
            </p:cNvSpPr>
            <p:nvPr/>
          </p:nvSpPr>
          <p:spPr bwMode="auto">
            <a:xfrm>
              <a:off x="1137" y="43"/>
              <a:ext cx="6891" cy="492"/>
            </a:xfrm>
            <a:prstGeom prst="rect">
              <a:avLst/>
            </a:prstGeom>
            <a:noFill/>
            <a:ln w="9144">
              <a:solidFill>
                <a:srgbClr val="F6924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Внутренние стимуляторы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54" name="Freeform 4"/>
            <p:cNvSpPr>
              <a:spLocks/>
            </p:cNvSpPr>
            <p:nvPr/>
          </p:nvSpPr>
          <p:spPr bwMode="auto">
            <a:xfrm>
              <a:off x="4891" y="5646"/>
              <a:ext cx="1668" cy="524"/>
            </a:xfrm>
            <a:custGeom>
              <a:avLst/>
              <a:gdLst>
                <a:gd name="T0" fmla="+- 0 6569 4982"/>
                <a:gd name="T1" fmla="*/ T0 w 1668"/>
                <a:gd name="T2" fmla="+- 0 5027 5027"/>
                <a:gd name="T3" fmla="*/ 5027 h 524"/>
                <a:gd name="T4" fmla="+- 0 6388 4982"/>
                <a:gd name="T5" fmla="*/ T4 w 1668"/>
                <a:gd name="T6" fmla="+- 0 5158 5027"/>
                <a:gd name="T7" fmla="*/ 5158 h 524"/>
                <a:gd name="T8" fmla="+- 0 6453 4982"/>
                <a:gd name="T9" fmla="*/ T8 w 1668"/>
                <a:gd name="T10" fmla="+- 0 5158 5027"/>
                <a:gd name="T11" fmla="*/ 5158 h 524"/>
                <a:gd name="T12" fmla="+- 0 6424 4982"/>
                <a:gd name="T13" fmla="*/ T12 w 1668"/>
                <a:gd name="T14" fmla="+- 0 5191 5027"/>
                <a:gd name="T15" fmla="*/ 5191 h 524"/>
                <a:gd name="T16" fmla="+- 0 6347 4982"/>
                <a:gd name="T17" fmla="*/ T16 w 1668"/>
                <a:gd name="T18" fmla="+- 0 5253 5027"/>
                <a:gd name="T19" fmla="*/ 5253 h 524"/>
                <a:gd name="T20" fmla="+- 0 6248 4982"/>
                <a:gd name="T21" fmla="*/ T20 w 1668"/>
                <a:gd name="T22" fmla="+- 0 5312 5027"/>
                <a:gd name="T23" fmla="*/ 5312 h 524"/>
                <a:gd name="T24" fmla="+- 0 6190 4982"/>
                <a:gd name="T25" fmla="*/ T24 w 1668"/>
                <a:gd name="T26" fmla="+- 0 5339 5027"/>
                <a:gd name="T27" fmla="*/ 5339 h 524"/>
                <a:gd name="T28" fmla="+- 0 6128 4982"/>
                <a:gd name="T29" fmla="*/ T28 w 1668"/>
                <a:gd name="T30" fmla="+- 0 5365 5027"/>
                <a:gd name="T31" fmla="*/ 5365 h 524"/>
                <a:gd name="T32" fmla="+- 0 6061 4982"/>
                <a:gd name="T33" fmla="*/ T32 w 1668"/>
                <a:gd name="T34" fmla="+- 0 5389 5027"/>
                <a:gd name="T35" fmla="*/ 5389 h 524"/>
                <a:gd name="T36" fmla="+- 0 5990 4982"/>
                <a:gd name="T37" fmla="*/ T36 w 1668"/>
                <a:gd name="T38" fmla="+- 0 5412 5027"/>
                <a:gd name="T39" fmla="*/ 5412 h 524"/>
                <a:gd name="T40" fmla="+- 0 5914 4982"/>
                <a:gd name="T41" fmla="*/ T40 w 1668"/>
                <a:gd name="T42" fmla="+- 0 5434 5027"/>
                <a:gd name="T43" fmla="*/ 5434 h 524"/>
                <a:gd name="T44" fmla="+- 0 5835 4982"/>
                <a:gd name="T45" fmla="*/ T44 w 1668"/>
                <a:gd name="T46" fmla="+- 0 5454 5027"/>
                <a:gd name="T47" fmla="*/ 5454 h 524"/>
                <a:gd name="T48" fmla="+- 0 5751 4982"/>
                <a:gd name="T49" fmla="*/ T48 w 1668"/>
                <a:gd name="T50" fmla="+- 0 5472 5027"/>
                <a:gd name="T51" fmla="*/ 5472 h 524"/>
                <a:gd name="T52" fmla="+- 0 5665 4982"/>
                <a:gd name="T53" fmla="*/ T52 w 1668"/>
                <a:gd name="T54" fmla="+- 0 5488 5027"/>
                <a:gd name="T55" fmla="*/ 5488 h 524"/>
                <a:gd name="T56" fmla="+- 0 5575 4982"/>
                <a:gd name="T57" fmla="*/ T56 w 1668"/>
                <a:gd name="T58" fmla="+- 0 5503 5027"/>
                <a:gd name="T59" fmla="*/ 5503 h 524"/>
                <a:gd name="T60" fmla="+- 0 5482 4982"/>
                <a:gd name="T61" fmla="*/ T60 w 1668"/>
                <a:gd name="T62" fmla="+- 0 5516 5027"/>
                <a:gd name="T63" fmla="*/ 5516 h 524"/>
                <a:gd name="T64" fmla="+- 0 5387 4982"/>
                <a:gd name="T65" fmla="*/ T64 w 1668"/>
                <a:gd name="T66" fmla="+- 0 5527 5027"/>
                <a:gd name="T67" fmla="*/ 5527 h 524"/>
                <a:gd name="T68" fmla="+- 0 5289 4982"/>
                <a:gd name="T69" fmla="*/ T68 w 1668"/>
                <a:gd name="T70" fmla="+- 0 5535 5027"/>
                <a:gd name="T71" fmla="*/ 5535 h 524"/>
                <a:gd name="T72" fmla="+- 0 5188 4982"/>
                <a:gd name="T73" fmla="*/ T72 w 1668"/>
                <a:gd name="T74" fmla="+- 0 5542 5027"/>
                <a:gd name="T75" fmla="*/ 5542 h 524"/>
                <a:gd name="T76" fmla="+- 0 5086 4982"/>
                <a:gd name="T77" fmla="*/ T76 w 1668"/>
                <a:gd name="T78" fmla="+- 0 5547 5027"/>
                <a:gd name="T79" fmla="*/ 5547 h 524"/>
                <a:gd name="T80" fmla="+- 0 4982 4982"/>
                <a:gd name="T81" fmla="*/ T80 w 1668"/>
                <a:gd name="T82" fmla="+- 0 5550 5027"/>
                <a:gd name="T83" fmla="*/ 5550 h 524"/>
                <a:gd name="T84" fmla="+- 0 5083 4982"/>
                <a:gd name="T85" fmla="*/ T84 w 1668"/>
                <a:gd name="T86" fmla="+- 0 5550 5027"/>
                <a:gd name="T87" fmla="*/ 5550 h 524"/>
                <a:gd name="T88" fmla="+- 0 5184 4982"/>
                <a:gd name="T89" fmla="*/ T88 w 1668"/>
                <a:gd name="T90" fmla="+- 0 5548 5027"/>
                <a:gd name="T91" fmla="*/ 5548 h 524"/>
                <a:gd name="T92" fmla="+- 0 5282 4982"/>
                <a:gd name="T93" fmla="*/ T92 w 1668"/>
                <a:gd name="T94" fmla="+- 0 5544 5027"/>
                <a:gd name="T95" fmla="*/ 5544 h 524"/>
                <a:gd name="T96" fmla="+- 0 5379 4982"/>
                <a:gd name="T97" fmla="*/ T96 w 1668"/>
                <a:gd name="T98" fmla="+- 0 5538 5027"/>
                <a:gd name="T99" fmla="*/ 5538 h 524"/>
                <a:gd name="T100" fmla="+- 0 5475 4982"/>
                <a:gd name="T101" fmla="*/ T100 w 1668"/>
                <a:gd name="T102" fmla="+- 0 5531 5027"/>
                <a:gd name="T103" fmla="*/ 5531 h 524"/>
                <a:gd name="T104" fmla="+- 0 5568 4982"/>
                <a:gd name="T105" fmla="*/ T104 w 1668"/>
                <a:gd name="T106" fmla="+- 0 5521 5027"/>
                <a:gd name="T107" fmla="*/ 5521 h 524"/>
                <a:gd name="T108" fmla="+- 0 5658 4982"/>
                <a:gd name="T109" fmla="*/ T108 w 1668"/>
                <a:gd name="T110" fmla="+- 0 5510 5027"/>
                <a:gd name="T111" fmla="*/ 5510 h 524"/>
                <a:gd name="T112" fmla="+- 0 5746 4982"/>
                <a:gd name="T113" fmla="*/ T112 w 1668"/>
                <a:gd name="T114" fmla="+- 0 5497 5027"/>
                <a:gd name="T115" fmla="*/ 5497 h 524"/>
                <a:gd name="T116" fmla="+- 0 5832 4982"/>
                <a:gd name="T117" fmla="*/ T116 w 1668"/>
                <a:gd name="T118" fmla="+- 0 5482 5027"/>
                <a:gd name="T119" fmla="*/ 5482 h 524"/>
                <a:gd name="T120" fmla="+- 0 5914 4982"/>
                <a:gd name="T121" fmla="*/ T120 w 1668"/>
                <a:gd name="T122" fmla="+- 0 5465 5027"/>
                <a:gd name="T123" fmla="*/ 5465 h 524"/>
                <a:gd name="T124" fmla="+- 0 5993 4982"/>
                <a:gd name="T125" fmla="*/ T124 w 1668"/>
                <a:gd name="T126" fmla="+- 0 5447 5027"/>
                <a:gd name="T127" fmla="*/ 5447 h 524"/>
                <a:gd name="T128" fmla="+- 0 6069 4982"/>
                <a:gd name="T129" fmla="*/ T128 w 1668"/>
                <a:gd name="T130" fmla="+- 0 5427 5027"/>
                <a:gd name="T131" fmla="*/ 5427 h 524"/>
                <a:gd name="T132" fmla="+- 0 6141 4982"/>
                <a:gd name="T133" fmla="*/ T132 w 1668"/>
                <a:gd name="T134" fmla="+- 0 5406 5027"/>
                <a:gd name="T135" fmla="*/ 5406 h 524"/>
                <a:gd name="T136" fmla="+- 0 6209 4982"/>
                <a:gd name="T137" fmla="*/ T136 w 1668"/>
                <a:gd name="T138" fmla="+- 0 5383 5027"/>
                <a:gd name="T139" fmla="*/ 5383 h 524"/>
                <a:gd name="T140" fmla="+- 0 6272 4982"/>
                <a:gd name="T141" fmla="*/ T140 w 1668"/>
                <a:gd name="T142" fmla="+- 0 5359 5027"/>
                <a:gd name="T143" fmla="*/ 5359 h 524"/>
                <a:gd name="T144" fmla="+- 0 6332 4982"/>
                <a:gd name="T145" fmla="*/ T144 w 1668"/>
                <a:gd name="T146" fmla="+- 0 5334 5027"/>
                <a:gd name="T147" fmla="*/ 5334 h 524"/>
                <a:gd name="T148" fmla="+- 0 6387 4982"/>
                <a:gd name="T149" fmla="*/ T148 w 1668"/>
                <a:gd name="T150" fmla="+- 0 5308 5027"/>
                <a:gd name="T151" fmla="*/ 5308 h 524"/>
                <a:gd name="T152" fmla="+- 0 6482 4982"/>
                <a:gd name="T153" fmla="*/ T152 w 1668"/>
                <a:gd name="T154" fmla="+- 0 5251 5027"/>
                <a:gd name="T155" fmla="*/ 5251 h 524"/>
                <a:gd name="T156" fmla="+- 0 6555 4982"/>
                <a:gd name="T157" fmla="*/ T156 w 1668"/>
                <a:gd name="T158" fmla="+- 0 5190 5027"/>
                <a:gd name="T159" fmla="*/ 5190 h 524"/>
                <a:gd name="T160" fmla="+- 0 6584 4982"/>
                <a:gd name="T161" fmla="*/ T160 w 1668"/>
                <a:gd name="T162" fmla="+- 0 5158 5027"/>
                <a:gd name="T163" fmla="*/ 5158 h 524"/>
                <a:gd name="T164" fmla="+- 0 6649 4982"/>
                <a:gd name="T165" fmla="*/ T164 w 1668"/>
                <a:gd name="T166" fmla="+- 0 5158 5027"/>
                <a:gd name="T167" fmla="*/ 5158 h 524"/>
                <a:gd name="T168" fmla="+- 0 6569 4982"/>
                <a:gd name="T169" fmla="*/ T168 w 1668"/>
                <a:gd name="T170" fmla="+- 0 5027 5027"/>
                <a:gd name="T171" fmla="*/ 5027 h 52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</a:cxnLst>
              <a:rect l="0" t="0" r="r" b="b"/>
              <a:pathLst>
                <a:path w="1668" h="524">
                  <a:moveTo>
                    <a:pt x="1587" y="0"/>
                  </a:moveTo>
                  <a:lnTo>
                    <a:pt x="1406" y="131"/>
                  </a:lnTo>
                  <a:lnTo>
                    <a:pt x="1471" y="131"/>
                  </a:lnTo>
                  <a:lnTo>
                    <a:pt x="1442" y="164"/>
                  </a:lnTo>
                  <a:lnTo>
                    <a:pt x="1365" y="226"/>
                  </a:lnTo>
                  <a:lnTo>
                    <a:pt x="1266" y="285"/>
                  </a:lnTo>
                  <a:lnTo>
                    <a:pt x="1208" y="312"/>
                  </a:lnTo>
                  <a:lnTo>
                    <a:pt x="1146" y="338"/>
                  </a:lnTo>
                  <a:lnTo>
                    <a:pt x="1079" y="362"/>
                  </a:lnTo>
                  <a:lnTo>
                    <a:pt x="1008" y="385"/>
                  </a:lnTo>
                  <a:lnTo>
                    <a:pt x="932" y="407"/>
                  </a:lnTo>
                  <a:lnTo>
                    <a:pt x="853" y="427"/>
                  </a:lnTo>
                  <a:lnTo>
                    <a:pt x="769" y="445"/>
                  </a:lnTo>
                  <a:lnTo>
                    <a:pt x="683" y="461"/>
                  </a:lnTo>
                  <a:lnTo>
                    <a:pt x="593" y="476"/>
                  </a:lnTo>
                  <a:lnTo>
                    <a:pt x="500" y="489"/>
                  </a:lnTo>
                  <a:lnTo>
                    <a:pt x="405" y="500"/>
                  </a:lnTo>
                  <a:lnTo>
                    <a:pt x="307" y="508"/>
                  </a:lnTo>
                  <a:lnTo>
                    <a:pt x="206" y="515"/>
                  </a:lnTo>
                  <a:lnTo>
                    <a:pt x="104" y="520"/>
                  </a:lnTo>
                  <a:lnTo>
                    <a:pt x="0" y="523"/>
                  </a:lnTo>
                  <a:lnTo>
                    <a:pt x="101" y="523"/>
                  </a:lnTo>
                  <a:lnTo>
                    <a:pt x="202" y="521"/>
                  </a:lnTo>
                  <a:lnTo>
                    <a:pt x="300" y="517"/>
                  </a:lnTo>
                  <a:lnTo>
                    <a:pt x="397" y="511"/>
                  </a:lnTo>
                  <a:lnTo>
                    <a:pt x="493" y="504"/>
                  </a:lnTo>
                  <a:lnTo>
                    <a:pt x="586" y="494"/>
                  </a:lnTo>
                  <a:lnTo>
                    <a:pt x="676" y="483"/>
                  </a:lnTo>
                  <a:lnTo>
                    <a:pt x="764" y="470"/>
                  </a:lnTo>
                  <a:lnTo>
                    <a:pt x="850" y="455"/>
                  </a:lnTo>
                  <a:lnTo>
                    <a:pt x="932" y="438"/>
                  </a:lnTo>
                  <a:lnTo>
                    <a:pt x="1011" y="420"/>
                  </a:lnTo>
                  <a:lnTo>
                    <a:pt x="1087" y="400"/>
                  </a:lnTo>
                  <a:lnTo>
                    <a:pt x="1159" y="379"/>
                  </a:lnTo>
                  <a:lnTo>
                    <a:pt x="1227" y="356"/>
                  </a:lnTo>
                  <a:lnTo>
                    <a:pt x="1290" y="332"/>
                  </a:lnTo>
                  <a:lnTo>
                    <a:pt x="1350" y="307"/>
                  </a:lnTo>
                  <a:lnTo>
                    <a:pt x="1405" y="281"/>
                  </a:lnTo>
                  <a:lnTo>
                    <a:pt x="1500" y="224"/>
                  </a:lnTo>
                  <a:lnTo>
                    <a:pt x="1573" y="163"/>
                  </a:lnTo>
                  <a:lnTo>
                    <a:pt x="1602" y="131"/>
                  </a:lnTo>
                  <a:lnTo>
                    <a:pt x="1667" y="131"/>
                  </a:lnTo>
                  <a:lnTo>
                    <a:pt x="1587" y="0"/>
                  </a:lnTo>
                  <a:close/>
                </a:path>
              </a:pathLst>
            </a:custGeom>
            <a:solidFill>
              <a:srgbClr val="9BBA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55" name="Freeform 3"/>
            <p:cNvSpPr>
              <a:spLocks/>
            </p:cNvSpPr>
            <p:nvPr/>
          </p:nvSpPr>
          <p:spPr bwMode="auto">
            <a:xfrm>
              <a:off x="3280" y="5646"/>
              <a:ext cx="1718" cy="524"/>
            </a:xfrm>
            <a:custGeom>
              <a:avLst/>
              <a:gdLst>
                <a:gd name="T0" fmla="+- 0 3461 3330"/>
                <a:gd name="T1" fmla="*/ T0 w 1718"/>
                <a:gd name="T2" fmla="+- 0 5027 5027"/>
                <a:gd name="T3" fmla="*/ 5027 h 524"/>
                <a:gd name="T4" fmla="+- 0 3330 3330"/>
                <a:gd name="T5" fmla="*/ T4 w 1718"/>
                <a:gd name="T6" fmla="+- 0 5027 5027"/>
                <a:gd name="T7" fmla="*/ 5027 h 524"/>
                <a:gd name="T8" fmla="+- 0 3334 3330"/>
                <a:gd name="T9" fmla="*/ T8 w 1718"/>
                <a:gd name="T10" fmla="+- 0 5063 5027"/>
                <a:gd name="T11" fmla="*/ 5063 h 524"/>
                <a:gd name="T12" fmla="+- 0 3362 3330"/>
                <a:gd name="T13" fmla="*/ T12 w 1718"/>
                <a:gd name="T14" fmla="+- 0 5132 5027"/>
                <a:gd name="T15" fmla="*/ 5132 h 524"/>
                <a:gd name="T16" fmla="+- 0 3418 3330"/>
                <a:gd name="T17" fmla="*/ T16 w 1718"/>
                <a:gd name="T18" fmla="+- 0 5199 5027"/>
                <a:gd name="T19" fmla="*/ 5199 h 524"/>
                <a:gd name="T20" fmla="+- 0 3498 3330"/>
                <a:gd name="T21" fmla="*/ T20 w 1718"/>
                <a:gd name="T22" fmla="+- 0 5261 5027"/>
                <a:gd name="T23" fmla="*/ 5261 h 524"/>
                <a:gd name="T24" fmla="+- 0 3601 3330"/>
                <a:gd name="T25" fmla="*/ T24 w 1718"/>
                <a:gd name="T26" fmla="+- 0 5319 5027"/>
                <a:gd name="T27" fmla="*/ 5319 h 524"/>
                <a:gd name="T28" fmla="+- 0 3661 3330"/>
                <a:gd name="T29" fmla="*/ T28 w 1718"/>
                <a:gd name="T30" fmla="+- 0 5347 5027"/>
                <a:gd name="T31" fmla="*/ 5347 h 524"/>
                <a:gd name="T32" fmla="+- 0 3725 3330"/>
                <a:gd name="T33" fmla="*/ T32 w 1718"/>
                <a:gd name="T34" fmla="+- 0 5372 5027"/>
                <a:gd name="T35" fmla="*/ 5372 h 524"/>
                <a:gd name="T36" fmla="+- 0 3795 3330"/>
                <a:gd name="T37" fmla="*/ T36 w 1718"/>
                <a:gd name="T38" fmla="+- 0 5397 5027"/>
                <a:gd name="T39" fmla="*/ 5397 h 524"/>
                <a:gd name="T40" fmla="+- 0 3869 3330"/>
                <a:gd name="T41" fmla="*/ T40 w 1718"/>
                <a:gd name="T42" fmla="+- 0 5420 5027"/>
                <a:gd name="T43" fmla="*/ 5420 h 524"/>
                <a:gd name="T44" fmla="+- 0 3947 3330"/>
                <a:gd name="T45" fmla="*/ T44 w 1718"/>
                <a:gd name="T46" fmla="+- 0 5441 5027"/>
                <a:gd name="T47" fmla="*/ 5441 h 524"/>
                <a:gd name="T48" fmla="+- 0 4030 3330"/>
                <a:gd name="T49" fmla="*/ T48 w 1718"/>
                <a:gd name="T50" fmla="+- 0 5461 5027"/>
                <a:gd name="T51" fmla="*/ 5461 h 524"/>
                <a:gd name="T52" fmla="+- 0 4116 3330"/>
                <a:gd name="T53" fmla="*/ T52 w 1718"/>
                <a:gd name="T54" fmla="+- 0 5479 5027"/>
                <a:gd name="T55" fmla="*/ 5479 h 524"/>
                <a:gd name="T56" fmla="+- 0 4206 3330"/>
                <a:gd name="T57" fmla="*/ T56 w 1718"/>
                <a:gd name="T58" fmla="+- 0 5495 5027"/>
                <a:gd name="T59" fmla="*/ 5495 h 524"/>
                <a:gd name="T60" fmla="+- 0 4299 3330"/>
                <a:gd name="T61" fmla="*/ T60 w 1718"/>
                <a:gd name="T62" fmla="+- 0 5509 5027"/>
                <a:gd name="T63" fmla="*/ 5509 h 524"/>
                <a:gd name="T64" fmla="+- 0 4396 3330"/>
                <a:gd name="T65" fmla="*/ T64 w 1718"/>
                <a:gd name="T66" fmla="+- 0 5521 5027"/>
                <a:gd name="T67" fmla="*/ 5521 h 524"/>
                <a:gd name="T68" fmla="+- 0 4495 3330"/>
                <a:gd name="T69" fmla="*/ T68 w 1718"/>
                <a:gd name="T70" fmla="+- 0 5531 5027"/>
                <a:gd name="T71" fmla="*/ 5531 h 524"/>
                <a:gd name="T72" fmla="+- 0 4597 3330"/>
                <a:gd name="T73" fmla="*/ T72 w 1718"/>
                <a:gd name="T74" fmla="+- 0 5539 5027"/>
                <a:gd name="T75" fmla="*/ 5539 h 524"/>
                <a:gd name="T76" fmla="+- 0 4701 3330"/>
                <a:gd name="T77" fmla="*/ T76 w 1718"/>
                <a:gd name="T78" fmla="+- 0 5545 5027"/>
                <a:gd name="T79" fmla="*/ 5545 h 524"/>
                <a:gd name="T80" fmla="+- 0 4808 3330"/>
                <a:gd name="T81" fmla="*/ T80 w 1718"/>
                <a:gd name="T82" fmla="+- 0 5549 5027"/>
                <a:gd name="T83" fmla="*/ 5549 h 524"/>
                <a:gd name="T84" fmla="+- 0 4917 3330"/>
                <a:gd name="T85" fmla="*/ T84 w 1718"/>
                <a:gd name="T86" fmla="+- 0 5550 5027"/>
                <a:gd name="T87" fmla="*/ 5550 h 524"/>
                <a:gd name="T88" fmla="+- 0 5047 3330"/>
                <a:gd name="T89" fmla="*/ T88 w 1718"/>
                <a:gd name="T90" fmla="+- 0 5550 5027"/>
                <a:gd name="T91" fmla="*/ 5550 h 524"/>
                <a:gd name="T92" fmla="+- 0 4939 3330"/>
                <a:gd name="T93" fmla="*/ T92 w 1718"/>
                <a:gd name="T94" fmla="+- 0 5549 5027"/>
                <a:gd name="T95" fmla="*/ 5549 h 524"/>
                <a:gd name="T96" fmla="+- 0 4832 3330"/>
                <a:gd name="T97" fmla="*/ T96 w 1718"/>
                <a:gd name="T98" fmla="+- 0 5545 5027"/>
                <a:gd name="T99" fmla="*/ 5545 h 524"/>
                <a:gd name="T100" fmla="+- 0 4728 3330"/>
                <a:gd name="T101" fmla="*/ T100 w 1718"/>
                <a:gd name="T102" fmla="+- 0 5539 5027"/>
                <a:gd name="T103" fmla="*/ 5539 h 524"/>
                <a:gd name="T104" fmla="+- 0 4626 3330"/>
                <a:gd name="T105" fmla="*/ T104 w 1718"/>
                <a:gd name="T106" fmla="+- 0 5531 5027"/>
                <a:gd name="T107" fmla="*/ 5531 h 524"/>
                <a:gd name="T108" fmla="+- 0 4526 3330"/>
                <a:gd name="T109" fmla="*/ T108 w 1718"/>
                <a:gd name="T110" fmla="+- 0 5521 5027"/>
                <a:gd name="T111" fmla="*/ 5521 h 524"/>
                <a:gd name="T112" fmla="+- 0 4430 3330"/>
                <a:gd name="T113" fmla="*/ T112 w 1718"/>
                <a:gd name="T114" fmla="+- 0 5509 5027"/>
                <a:gd name="T115" fmla="*/ 5509 h 524"/>
                <a:gd name="T116" fmla="+- 0 4337 3330"/>
                <a:gd name="T117" fmla="*/ T116 w 1718"/>
                <a:gd name="T118" fmla="+- 0 5495 5027"/>
                <a:gd name="T119" fmla="*/ 5495 h 524"/>
                <a:gd name="T120" fmla="+- 0 4247 3330"/>
                <a:gd name="T121" fmla="*/ T120 w 1718"/>
                <a:gd name="T122" fmla="+- 0 5479 5027"/>
                <a:gd name="T123" fmla="*/ 5479 h 524"/>
                <a:gd name="T124" fmla="+- 0 4160 3330"/>
                <a:gd name="T125" fmla="*/ T124 w 1718"/>
                <a:gd name="T126" fmla="+- 0 5461 5027"/>
                <a:gd name="T127" fmla="*/ 5461 h 524"/>
                <a:gd name="T128" fmla="+- 0 4078 3330"/>
                <a:gd name="T129" fmla="*/ T128 w 1718"/>
                <a:gd name="T130" fmla="+- 0 5441 5027"/>
                <a:gd name="T131" fmla="*/ 5441 h 524"/>
                <a:gd name="T132" fmla="+- 0 4000 3330"/>
                <a:gd name="T133" fmla="*/ T132 w 1718"/>
                <a:gd name="T134" fmla="+- 0 5420 5027"/>
                <a:gd name="T135" fmla="*/ 5420 h 524"/>
                <a:gd name="T136" fmla="+- 0 3926 3330"/>
                <a:gd name="T137" fmla="*/ T136 w 1718"/>
                <a:gd name="T138" fmla="+- 0 5397 5027"/>
                <a:gd name="T139" fmla="*/ 5397 h 524"/>
                <a:gd name="T140" fmla="+- 0 3856 3330"/>
                <a:gd name="T141" fmla="*/ T140 w 1718"/>
                <a:gd name="T142" fmla="+- 0 5372 5027"/>
                <a:gd name="T143" fmla="*/ 5372 h 524"/>
                <a:gd name="T144" fmla="+- 0 3791 3330"/>
                <a:gd name="T145" fmla="*/ T144 w 1718"/>
                <a:gd name="T146" fmla="+- 0 5347 5027"/>
                <a:gd name="T147" fmla="*/ 5347 h 524"/>
                <a:gd name="T148" fmla="+- 0 3732 3330"/>
                <a:gd name="T149" fmla="*/ T148 w 1718"/>
                <a:gd name="T150" fmla="+- 0 5319 5027"/>
                <a:gd name="T151" fmla="*/ 5319 h 524"/>
                <a:gd name="T152" fmla="+- 0 3677 3330"/>
                <a:gd name="T153" fmla="*/ T152 w 1718"/>
                <a:gd name="T154" fmla="+- 0 5291 5027"/>
                <a:gd name="T155" fmla="*/ 5291 h 524"/>
                <a:gd name="T156" fmla="+- 0 3585 3330"/>
                <a:gd name="T157" fmla="*/ T156 w 1718"/>
                <a:gd name="T158" fmla="+- 0 5230 5027"/>
                <a:gd name="T159" fmla="*/ 5230 h 524"/>
                <a:gd name="T160" fmla="+- 0 3517 3330"/>
                <a:gd name="T161" fmla="*/ T160 w 1718"/>
                <a:gd name="T162" fmla="+- 0 5166 5027"/>
                <a:gd name="T163" fmla="*/ 5166 h 524"/>
                <a:gd name="T164" fmla="+- 0 3475 3330"/>
                <a:gd name="T165" fmla="*/ T164 w 1718"/>
                <a:gd name="T166" fmla="+- 0 5098 5027"/>
                <a:gd name="T167" fmla="*/ 5098 h 524"/>
                <a:gd name="T168" fmla="+- 0 3464 3330"/>
                <a:gd name="T169" fmla="*/ T168 w 1718"/>
                <a:gd name="T170" fmla="+- 0 5063 5027"/>
                <a:gd name="T171" fmla="*/ 5063 h 524"/>
                <a:gd name="T172" fmla="+- 0 3461 3330"/>
                <a:gd name="T173" fmla="*/ T172 w 1718"/>
                <a:gd name="T174" fmla="+- 0 5027 5027"/>
                <a:gd name="T175" fmla="*/ 5027 h 52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</a:cxnLst>
              <a:rect l="0" t="0" r="r" b="b"/>
              <a:pathLst>
                <a:path w="1718" h="524">
                  <a:moveTo>
                    <a:pt x="131" y="0"/>
                  </a:moveTo>
                  <a:lnTo>
                    <a:pt x="0" y="0"/>
                  </a:lnTo>
                  <a:lnTo>
                    <a:pt x="4" y="36"/>
                  </a:lnTo>
                  <a:lnTo>
                    <a:pt x="32" y="105"/>
                  </a:lnTo>
                  <a:lnTo>
                    <a:pt x="88" y="172"/>
                  </a:lnTo>
                  <a:lnTo>
                    <a:pt x="168" y="234"/>
                  </a:lnTo>
                  <a:lnTo>
                    <a:pt x="271" y="292"/>
                  </a:lnTo>
                  <a:lnTo>
                    <a:pt x="331" y="320"/>
                  </a:lnTo>
                  <a:lnTo>
                    <a:pt x="395" y="345"/>
                  </a:lnTo>
                  <a:lnTo>
                    <a:pt x="465" y="370"/>
                  </a:lnTo>
                  <a:lnTo>
                    <a:pt x="539" y="393"/>
                  </a:lnTo>
                  <a:lnTo>
                    <a:pt x="617" y="414"/>
                  </a:lnTo>
                  <a:lnTo>
                    <a:pt x="700" y="434"/>
                  </a:lnTo>
                  <a:lnTo>
                    <a:pt x="786" y="452"/>
                  </a:lnTo>
                  <a:lnTo>
                    <a:pt x="876" y="468"/>
                  </a:lnTo>
                  <a:lnTo>
                    <a:pt x="969" y="482"/>
                  </a:lnTo>
                  <a:lnTo>
                    <a:pt x="1066" y="494"/>
                  </a:lnTo>
                  <a:lnTo>
                    <a:pt x="1165" y="504"/>
                  </a:lnTo>
                  <a:lnTo>
                    <a:pt x="1267" y="512"/>
                  </a:lnTo>
                  <a:lnTo>
                    <a:pt x="1371" y="518"/>
                  </a:lnTo>
                  <a:lnTo>
                    <a:pt x="1478" y="522"/>
                  </a:lnTo>
                  <a:lnTo>
                    <a:pt x="1587" y="523"/>
                  </a:lnTo>
                  <a:lnTo>
                    <a:pt x="1717" y="523"/>
                  </a:lnTo>
                  <a:lnTo>
                    <a:pt x="1609" y="522"/>
                  </a:lnTo>
                  <a:lnTo>
                    <a:pt x="1502" y="518"/>
                  </a:lnTo>
                  <a:lnTo>
                    <a:pt x="1398" y="512"/>
                  </a:lnTo>
                  <a:lnTo>
                    <a:pt x="1296" y="504"/>
                  </a:lnTo>
                  <a:lnTo>
                    <a:pt x="1196" y="494"/>
                  </a:lnTo>
                  <a:lnTo>
                    <a:pt x="1100" y="482"/>
                  </a:lnTo>
                  <a:lnTo>
                    <a:pt x="1007" y="468"/>
                  </a:lnTo>
                  <a:lnTo>
                    <a:pt x="917" y="452"/>
                  </a:lnTo>
                  <a:lnTo>
                    <a:pt x="830" y="434"/>
                  </a:lnTo>
                  <a:lnTo>
                    <a:pt x="748" y="414"/>
                  </a:lnTo>
                  <a:lnTo>
                    <a:pt x="670" y="393"/>
                  </a:lnTo>
                  <a:lnTo>
                    <a:pt x="596" y="370"/>
                  </a:lnTo>
                  <a:lnTo>
                    <a:pt x="526" y="345"/>
                  </a:lnTo>
                  <a:lnTo>
                    <a:pt x="461" y="320"/>
                  </a:lnTo>
                  <a:lnTo>
                    <a:pt x="402" y="292"/>
                  </a:lnTo>
                  <a:lnTo>
                    <a:pt x="347" y="264"/>
                  </a:lnTo>
                  <a:lnTo>
                    <a:pt x="255" y="203"/>
                  </a:lnTo>
                  <a:lnTo>
                    <a:pt x="187" y="139"/>
                  </a:lnTo>
                  <a:lnTo>
                    <a:pt x="145" y="71"/>
                  </a:lnTo>
                  <a:lnTo>
                    <a:pt x="134" y="36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rgbClr val="7C954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56" name="Freeform 2"/>
            <p:cNvSpPr>
              <a:spLocks/>
            </p:cNvSpPr>
            <p:nvPr/>
          </p:nvSpPr>
          <p:spPr bwMode="auto">
            <a:xfrm>
              <a:off x="3268" y="5646"/>
              <a:ext cx="3320" cy="524"/>
            </a:xfrm>
            <a:custGeom>
              <a:avLst/>
              <a:gdLst>
                <a:gd name="T0" fmla="+- 0 5086 3330"/>
                <a:gd name="T1" fmla="*/ T0 w 3320"/>
                <a:gd name="T2" fmla="+- 0 5547 5027"/>
                <a:gd name="T3" fmla="*/ 5547 h 524"/>
                <a:gd name="T4" fmla="+- 0 5289 3330"/>
                <a:gd name="T5" fmla="*/ T4 w 3320"/>
                <a:gd name="T6" fmla="+- 0 5535 5027"/>
                <a:gd name="T7" fmla="*/ 5535 h 524"/>
                <a:gd name="T8" fmla="+- 0 5482 3330"/>
                <a:gd name="T9" fmla="*/ T8 w 3320"/>
                <a:gd name="T10" fmla="+- 0 5516 5027"/>
                <a:gd name="T11" fmla="*/ 5516 h 524"/>
                <a:gd name="T12" fmla="+- 0 5665 3330"/>
                <a:gd name="T13" fmla="*/ T12 w 3320"/>
                <a:gd name="T14" fmla="+- 0 5488 5027"/>
                <a:gd name="T15" fmla="*/ 5488 h 524"/>
                <a:gd name="T16" fmla="+- 0 5835 3330"/>
                <a:gd name="T17" fmla="*/ T16 w 3320"/>
                <a:gd name="T18" fmla="+- 0 5454 5027"/>
                <a:gd name="T19" fmla="*/ 5454 h 524"/>
                <a:gd name="T20" fmla="+- 0 5990 3330"/>
                <a:gd name="T21" fmla="*/ T20 w 3320"/>
                <a:gd name="T22" fmla="+- 0 5412 5027"/>
                <a:gd name="T23" fmla="*/ 5412 h 524"/>
                <a:gd name="T24" fmla="+- 0 6128 3330"/>
                <a:gd name="T25" fmla="*/ T24 w 3320"/>
                <a:gd name="T26" fmla="+- 0 5365 5027"/>
                <a:gd name="T27" fmla="*/ 5365 h 524"/>
                <a:gd name="T28" fmla="+- 0 6248 3330"/>
                <a:gd name="T29" fmla="*/ T28 w 3320"/>
                <a:gd name="T30" fmla="+- 0 5312 5027"/>
                <a:gd name="T31" fmla="*/ 5312 h 524"/>
                <a:gd name="T32" fmla="+- 0 6424 3330"/>
                <a:gd name="T33" fmla="*/ T32 w 3320"/>
                <a:gd name="T34" fmla="+- 0 5191 5027"/>
                <a:gd name="T35" fmla="*/ 5191 h 524"/>
                <a:gd name="T36" fmla="+- 0 6388 3330"/>
                <a:gd name="T37" fmla="*/ T36 w 3320"/>
                <a:gd name="T38" fmla="+- 0 5158 5027"/>
                <a:gd name="T39" fmla="*/ 5158 h 524"/>
                <a:gd name="T40" fmla="+- 0 6649 3330"/>
                <a:gd name="T41" fmla="*/ T40 w 3320"/>
                <a:gd name="T42" fmla="+- 0 5158 5027"/>
                <a:gd name="T43" fmla="*/ 5158 h 524"/>
                <a:gd name="T44" fmla="+- 0 6555 3330"/>
                <a:gd name="T45" fmla="*/ T44 w 3320"/>
                <a:gd name="T46" fmla="+- 0 5190 5027"/>
                <a:gd name="T47" fmla="*/ 5190 h 524"/>
                <a:gd name="T48" fmla="+- 0 6383 3330"/>
                <a:gd name="T49" fmla="*/ T48 w 3320"/>
                <a:gd name="T50" fmla="+- 0 5310 5027"/>
                <a:gd name="T51" fmla="*/ 5310 h 524"/>
                <a:gd name="T52" fmla="+- 0 6266 3330"/>
                <a:gd name="T53" fmla="*/ T52 w 3320"/>
                <a:gd name="T54" fmla="+- 0 5362 5027"/>
                <a:gd name="T55" fmla="*/ 5362 h 524"/>
                <a:gd name="T56" fmla="+- 0 6131 3330"/>
                <a:gd name="T57" fmla="*/ T56 w 3320"/>
                <a:gd name="T58" fmla="+- 0 5409 5027"/>
                <a:gd name="T59" fmla="*/ 5409 h 524"/>
                <a:gd name="T60" fmla="+- 0 5980 3330"/>
                <a:gd name="T61" fmla="*/ T60 w 3320"/>
                <a:gd name="T62" fmla="+- 0 5450 5027"/>
                <a:gd name="T63" fmla="*/ 5450 h 524"/>
                <a:gd name="T64" fmla="+- 0 5815 3330"/>
                <a:gd name="T65" fmla="*/ T64 w 3320"/>
                <a:gd name="T66" fmla="+- 0 5485 5027"/>
                <a:gd name="T67" fmla="*/ 5485 h 524"/>
                <a:gd name="T68" fmla="+- 0 5637 3330"/>
                <a:gd name="T69" fmla="*/ T68 w 3320"/>
                <a:gd name="T70" fmla="+- 0 5513 5027"/>
                <a:gd name="T71" fmla="*/ 5513 h 524"/>
                <a:gd name="T72" fmla="+- 0 5448 3330"/>
                <a:gd name="T73" fmla="*/ T72 w 3320"/>
                <a:gd name="T74" fmla="+- 0 5533 5027"/>
                <a:gd name="T75" fmla="*/ 5533 h 524"/>
                <a:gd name="T76" fmla="+- 0 5251 3330"/>
                <a:gd name="T77" fmla="*/ T76 w 3320"/>
                <a:gd name="T78" fmla="+- 0 5546 5027"/>
                <a:gd name="T79" fmla="*/ 5546 h 524"/>
                <a:gd name="T80" fmla="+- 0 5047 3330"/>
                <a:gd name="T81" fmla="*/ T80 w 3320"/>
                <a:gd name="T82" fmla="+- 0 5550 5027"/>
                <a:gd name="T83" fmla="*/ 5550 h 524"/>
                <a:gd name="T84" fmla="+- 0 4808 3330"/>
                <a:gd name="T85" fmla="*/ T84 w 3320"/>
                <a:gd name="T86" fmla="+- 0 5549 5027"/>
                <a:gd name="T87" fmla="*/ 5549 h 524"/>
                <a:gd name="T88" fmla="+- 0 4597 3330"/>
                <a:gd name="T89" fmla="*/ T88 w 3320"/>
                <a:gd name="T90" fmla="+- 0 5539 5027"/>
                <a:gd name="T91" fmla="*/ 5539 h 524"/>
                <a:gd name="T92" fmla="+- 0 4396 3330"/>
                <a:gd name="T93" fmla="*/ T92 w 3320"/>
                <a:gd name="T94" fmla="+- 0 5521 5027"/>
                <a:gd name="T95" fmla="*/ 5521 h 524"/>
                <a:gd name="T96" fmla="+- 0 4206 3330"/>
                <a:gd name="T97" fmla="*/ T96 w 3320"/>
                <a:gd name="T98" fmla="+- 0 5495 5027"/>
                <a:gd name="T99" fmla="*/ 5495 h 524"/>
                <a:gd name="T100" fmla="+- 0 4030 3330"/>
                <a:gd name="T101" fmla="*/ T100 w 3320"/>
                <a:gd name="T102" fmla="+- 0 5461 5027"/>
                <a:gd name="T103" fmla="*/ 5461 h 524"/>
                <a:gd name="T104" fmla="+- 0 3869 3330"/>
                <a:gd name="T105" fmla="*/ T104 w 3320"/>
                <a:gd name="T106" fmla="+- 0 5420 5027"/>
                <a:gd name="T107" fmla="*/ 5420 h 524"/>
                <a:gd name="T108" fmla="+- 0 3725 3330"/>
                <a:gd name="T109" fmla="*/ T108 w 3320"/>
                <a:gd name="T110" fmla="+- 0 5372 5027"/>
                <a:gd name="T111" fmla="*/ 5372 h 524"/>
                <a:gd name="T112" fmla="+- 0 3601 3330"/>
                <a:gd name="T113" fmla="*/ T112 w 3320"/>
                <a:gd name="T114" fmla="+- 0 5319 5027"/>
                <a:gd name="T115" fmla="*/ 5319 h 524"/>
                <a:gd name="T116" fmla="+- 0 3455 3330"/>
                <a:gd name="T117" fmla="*/ T116 w 3320"/>
                <a:gd name="T118" fmla="+- 0 5230 5027"/>
                <a:gd name="T119" fmla="*/ 5230 h 524"/>
                <a:gd name="T120" fmla="+- 0 3344 3330"/>
                <a:gd name="T121" fmla="*/ T120 w 3320"/>
                <a:gd name="T122" fmla="+- 0 5098 5027"/>
                <a:gd name="T123" fmla="*/ 5098 h 524"/>
                <a:gd name="T124" fmla="+- 0 3461 3330"/>
                <a:gd name="T125" fmla="*/ T124 w 3320"/>
                <a:gd name="T126" fmla="+- 0 5027 5027"/>
                <a:gd name="T127" fmla="*/ 5027 h 524"/>
                <a:gd name="T128" fmla="+- 0 3475 3330"/>
                <a:gd name="T129" fmla="*/ T128 w 3320"/>
                <a:gd name="T130" fmla="+- 0 5098 5027"/>
                <a:gd name="T131" fmla="*/ 5098 h 524"/>
                <a:gd name="T132" fmla="+- 0 3585 3330"/>
                <a:gd name="T133" fmla="*/ T132 w 3320"/>
                <a:gd name="T134" fmla="+- 0 5230 5027"/>
                <a:gd name="T135" fmla="*/ 5230 h 524"/>
                <a:gd name="T136" fmla="+- 0 3732 3330"/>
                <a:gd name="T137" fmla="*/ T136 w 3320"/>
                <a:gd name="T138" fmla="+- 0 5319 5027"/>
                <a:gd name="T139" fmla="*/ 5319 h 524"/>
                <a:gd name="T140" fmla="+- 0 3856 3330"/>
                <a:gd name="T141" fmla="*/ T140 w 3320"/>
                <a:gd name="T142" fmla="+- 0 5372 5027"/>
                <a:gd name="T143" fmla="*/ 5372 h 524"/>
                <a:gd name="T144" fmla="+- 0 4000 3330"/>
                <a:gd name="T145" fmla="*/ T144 w 3320"/>
                <a:gd name="T146" fmla="+- 0 5420 5027"/>
                <a:gd name="T147" fmla="*/ 5420 h 524"/>
                <a:gd name="T148" fmla="+- 0 4160 3330"/>
                <a:gd name="T149" fmla="*/ T148 w 3320"/>
                <a:gd name="T150" fmla="+- 0 5461 5027"/>
                <a:gd name="T151" fmla="*/ 5461 h 524"/>
                <a:gd name="T152" fmla="+- 0 4337 3330"/>
                <a:gd name="T153" fmla="*/ T152 w 3320"/>
                <a:gd name="T154" fmla="+- 0 5495 5027"/>
                <a:gd name="T155" fmla="*/ 5495 h 524"/>
                <a:gd name="T156" fmla="+- 0 4526 3330"/>
                <a:gd name="T157" fmla="*/ T156 w 3320"/>
                <a:gd name="T158" fmla="+- 0 5521 5027"/>
                <a:gd name="T159" fmla="*/ 5521 h 524"/>
                <a:gd name="T160" fmla="+- 0 4728 3330"/>
                <a:gd name="T161" fmla="*/ T160 w 3320"/>
                <a:gd name="T162" fmla="+- 0 5539 5027"/>
                <a:gd name="T163" fmla="*/ 5539 h 524"/>
                <a:gd name="T164" fmla="+- 0 4939 3330"/>
                <a:gd name="T165" fmla="*/ T164 w 3320"/>
                <a:gd name="T166" fmla="+- 0 5549 5027"/>
                <a:gd name="T167" fmla="*/ 5549 h 52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</a:cxnLst>
              <a:rect l="0" t="0" r="r" b="b"/>
              <a:pathLst>
                <a:path w="3320" h="524">
                  <a:moveTo>
                    <a:pt x="1652" y="523"/>
                  </a:moveTo>
                  <a:lnTo>
                    <a:pt x="1756" y="520"/>
                  </a:lnTo>
                  <a:lnTo>
                    <a:pt x="1858" y="515"/>
                  </a:lnTo>
                  <a:lnTo>
                    <a:pt x="1959" y="508"/>
                  </a:lnTo>
                  <a:lnTo>
                    <a:pt x="2057" y="500"/>
                  </a:lnTo>
                  <a:lnTo>
                    <a:pt x="2152" y="489"/>
                  </a:lnTo>
                  <a:lnTo>
                    <a:pt x="2245" y="476"/>
                  </a:lnTo>
                  <a:lnTo>
                    <a:pt x="2335" y="461"/>
                  </a:lnTo>
                  <a:lnTo>
                    <a:pt x="2421" y="445"/>
                  </a:lnTo>
                  <a:lnTo>
                    <a:pt x="2505" y="427"/>
                  </a:lnTo>
                  <a:lnTo>
                    <a:pt x="2584" y="407"/>
                  </a:lnTo>
                  <a:lnTo>
                    <a:pt x="2660" y="385"/>
                  </a:lnTo>
                  <a:lnTo>
                    <a:pt x="2731" y="362"/>
                  </a:lnTo>
                  <a:lnTo>
                    <a:pt x="2798" y="338"/>
                  </a:lnTo>
                  <a:lnTo>
                    <a:pt x="2860" y="312"/>
                  </a:lnTo>
                  <a:lnTo>
                    <a:pt x="2918" y="285"/>
                  </a:lnTo>
                  <a:lnTo>
                    <a:pt x="3017" y="226"/>
                  </a:lnTo>
                  <a:lnTo>
                    <a:pt x="3094" y="164"/>
                  </a:lnTo>
                  <a:lnTo>
                    <a:pt x="3123" y="131"/>
                  </a:lnTo>
                  <a:lnTo>
                    <a:pt x="3058" y="131"/>
                  </a:lnTo>
                  <a:lnTo>
                    <a:pt x="3239" y="0"/>
                  </a:lnTo>
                  <a:lnTo>
                    <a:pt x="3319" y="131"/>
                  </a:lnTo>
                  <a:lnTo>
                    <a:pt x="3254" y="131"/>
                  </a:lnTo>
                  <a:lnTo>
                    <a:pt x="3225" y="163"/>
                  </a:lnTo>
                  <a:lnTo>
                    <a:pt x="3150" y="225"/>
                  </a:lnTo>
                  <a:lnTo>
                    <a:pt x="3053" y="283"/>
                  </a:lnTo>
                  <a:lnTo>
                    <a:pt x="2997" y="309"/>
                  </a:lnTo>
                  <a:lnTo>
                    <a:pt x="2936" y="335"/>
                  </a:lnTo>
                  <a:lnTo>
                    <a:pt x="2871" y="359"/>
                  </a:lnTo>
                  <a:lnTo>
                    <a:pt x="2801" y="382"/>
                  </a:lnTo>
                  <a:lnTo>
                    <a:pt x="2727" y="403"/>
                  </a:lnTo>
                  <a:lnTo>
                    <a:pt x="2650" y="423"/>
                  </a:lnTo>
                  <a:lnTo>
                    <a:pt x="2569" y="441"/>
                  </a:lnTo>
                  <a:lnTo>
                    <a:pt x="2485" y="458"/>
                  </a:lnTo>
                  <a:lnTo>
                    <a:pt x="2397" y="473"/>
                  </a:lnTo>
                  <a:lnTo>
                    <a:pt x="2307" y="486"/>
                  </a:lnTo>
                  <a:lnTo>
                    <a:pt x="2214" y="497"/>
                  </a:lnTo>
                  <a:lnTo>
                    <a:pt x="2118" y="506"/>
                  </a:lnTo>
                  <a:lnTo>
                    <a:pt x="2021" y="513"/>
                  </a:lnTo>
                  <a:lnTo>
                    <a:pt x="1921" y="519"/>
                  </a:lnTo>
                  <a:lnTo>
                    <a:pt x="1820" y="522"/>
                  </a:lnTo>
                  <a:lnTo>
                    <a:pt x="1717" y="523"/>
                  </a:lnTo>
                  <a:lnTo>
                    <a:pt x="1587" y="523"/>
                  </a:lnTo>
                  <a:lnTo>
                    <a:pt x="1478" y="522"/>
                  </a:lnTo>
                  <a:lnTo>
                    <a:pt x="1371" y="518"/>
                  </a:lnTo>
                  <a:lnTo>
                    <a:pt x="1267" y="512"/>
                  </a:lnTo>
                  <a:lnTo>
                    <a:pt x="1165" y="504"/>
                  </a:lnTo>
                  <a:lnTo>
                    <a:pt x="1066" y="494"/>
                  </a:lnTo>
                  <a:lnTo>
                    <a:pt x="969" y="482"/>
                  </a:lnTo>
                  <a:lnTo>
                    <a:pt x="876" y="468"/>
                  </a:lnTo>
                  <a:lnTo>
                    <a:pt x="786" y="452"/>
                  </a:lnTo>
                  <a:lnTo>
                    <a:pt x="700" y="434"/>
                  </a:lnTo>
                  <a:lnTo>
                    <a:pt x="617" y="414"/>
                  </a:lnTo>
                  <a:lnTo>
                    <a:pt x="539" y="393"/>
                  </a:lnTo>
                  <a:lnTo>
                    <a:pt x="465" y="370"/>
                  </a:lnTo>
                  <a:lnTo>
                    <a:pt x="395" y="345"/>
                  </a:lnTo>
                  <a:lnTo>
                    <a:pt x="331" y="320"/>
                  </a:lnTo>
                  <a:lnTo>
                    <a:pt x="271" y="292"/>
                  </a:lnTo>
                  <a:lnTo>
                    <a:pt x="217" y="264"/>
                  </a:lnTo>
                  <a:lnTo>
                    <a:pt x="125" y="203"/>
                  </a:lnTo>
                  <a:lnTo>
                    <a:pt x="57" y="139"/>
                  </a:lnTo>
                  <a:lnTo>
                    <a:pt x="14" y="71"/>
                  </a:lnTo>
                  <a:lnTo>
                    <a:pt x="0" y="0"/>
                  </a:lnTo>
                  <a:lnTo>
                    <a:pt x="131" y="0"/>
                  </a:lnTo>
                  <a:lnTo>
                    <a:pt x="134" y="36"/>
                  </a:lnTo>
                  <a:lnTo>
                    <a:pt x="145" y="71"/>
                  </a:lnTo>
                  <a:lnTo>
                    <a:pt x="187" y="139"/>
                  </a:lnTo>
                  <a:lnTo>
                    <a:pt x="255" y="203"/>
                  </a:lnTo>
                  <a:lnTo>
                    <a:pt x="347" y="264"/>
                  </a:lnTo>
                  <a:lnTo>
                    <a:pt x="402" y="292"/>
                  </a:lnTo>
                  <a:lnTo>
                    <a:pt x="461" y="320"/>
                  </a:lnTo>
                  <a:lnTo>
                    <a:pt x="526" y="345"/>
                  </a:lnTo>
                  <a:lnTo>
                    <a:pt x="596" y="370"/>
                  </a:lnTo>
                  <a:lnTo>
                    <a:pt x="670" y="393"/>
                  </a:lnTo>
                  <a:lnTo>
                    <a:pt x="748" y="414"/>
                  </a:lnTo>
                  <a:lnTo>
                    <a:pt x="830" y="434"/>
                  </a:lnTo>
                  <a:lnTo>
                    <a:pt x="917" y="452"/>
                  </a:lnTo>
                  <a:lnTo>
                    <a:pt x="1007" y="468"/>
                  </a:lnTo>
                  <a:lnTo>
                    <a:pt x="1100" y="482"/>
                  </a:lnTo>
                  <a:lnTo>
                    <a:pt x="1196" y="494"/>
                  </a:lnTo>
                  <a:lnTo>
                    <a:pt x="1296" y="504"/>
                  </a:lnTo>
                  <a:lnTo>
                    <a:pt x="1398" y="512"/>
                  </a:lnTo>
                  <a:lnTo>
                    <a:pt x="1502" y="518"/>
                  </a:lnTo>
                  <a:lnTo>
                    <a:pt x="1609" y="522"/>
                  </a:lnTo>
                  <a:lnTo>
                    <a:pt x="1717" y="523"/>
                  </a:lnTo>
                </a:path>
              </a:pathLst>
            </a:custGeom>
            <a:noFill/>
            <a:ln w="25908">
              <a:solidFill>
                <a:srgbClr val="70883E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8" name="Freeform 23"/>
          <p:cNvSpPr>
            <a:spLocks/>
          </p:cNvSpPr>
          <p:nvPr/>
        </p:nvSpPr>
        <p:spPr bwMode="auto">
          <a:xfrm rot="12413449">
            <a:off x="1394201" y="2064589"/>
            <a:ext cx="1005554" cy="2177875"/>
          </a:xfrm>
          <a:custGeom>
            <a:avLst/>
            <a:gdLst>
              <a:gd name="T0" fmla="+- 0 8969 7702"/>
              <a:gd name="T1" fmla="*/ T0 w 1318"/>
              <a:gd name="T2" fmla="+- 0 2586 1673"/>
              <a:gd name="T3" fmla="*/ 2586 h 2223"/>
              <a:gd name="T4" fmla="+- 0 8913 7702"/>
              <a:gd name="T5" fmla="*/ T4 w 1318"/>
              <a:gd name="T6" fmla="+- 0 2453 1673"/>
              <a:gd name="T7" fmla="*/ 2453 h 2223"/>
              <a:gd name="T8" fmla="+- 0 8839 7702"/>
              <a:gd name="T9" fmla="*/ T8 w 1318"/>
              <a:gd name="T10" fmla="+- 0 2332 1673"/>
              <a:gd name="T11" fmla="*/ 2332 h 2223"/>
              <a:gd name="T12" fmla="+- 0 8749 7702"/>
              <a:gd name="T13" fmla="*/ T12 w 1318"/>
              <a:gd name="T14" fmla="+- 0 2224 1673"/>
              <a:gd name="T15" fmla="*/ 2224 h 2223"/>
              <a:gd name="T16" fmla="+- 0 8646 7702"/>
              <a:gd name="T17" fmla="*/ T16 w 1318"/>
              <a:gd name="T18" fmla="+- 0 2131 1673"/>
              <a:gd name="T19" fmla="*/ 2131 h 2223"/>
              <a:gd name="T20" fmla="+- 0 8530 7702"/>
              <a:gd name="T21" fmla="*/ T20 w 1318"/>
              <a:gd name="T22" fmla="+- 0 2053 1673"/>
              <a:gd name="T23" fmla="*/ 2053 h 2223"/>
              <a:gd name="T24" fmla="+- 0 8404 7702"/>
              <a:gd name="T25" fmla="*/ T24 w 1318"/>
              <a:gd name="T26" fmla="+- 0 1992 1673"/>
              <a:gd name="T27" fmla="*/ 1992 h 2223"/>
              <a:gd name="T28" fmla="+- 0 8271 7702"/>
              <a:gd name="T29" fmla="*/ T28 w 1318"/>
              <a:gd name="T30" fmla="+- 0 1948 1673"/>
              <a:gd name="T31" fmla="*/ 1948 h 2223"/>
              <a:gd name="T32" fmla="+- 0 8130 7702"/>
              <a:gd name="T33" fmla="*/ T32 w 1318"/>
              <a:gd name="T34" fmla="+- 0 1923 1673"/>
              <a:gd name="T35" fmla="*/ 1923 h 2223"/>
              <a:gd name="T36" fmla="+- 0 7986 7702"/>
              <a:gd name="T37" fmla="*/ T36 w 1318"/>
              <a:gd name="T38" fmla="+- 0 1918 1673"/>
              <a:gd name="T39" fmla="*/ 1918 h 2223"/>
              <a:gd name="T40" fmla="+- 0 7839 7702"/>
              <a:gd name="T41" fmla="*/ T40 w 1318"/>
              <a:gd name="T42" fmla="+- 0 1934 1673"/>
              <a:gd name="T43" fmla="*/ 1934 h 2223"/>
              <a:gd name="T44" fmla="+- 0 7702 7702"/>
              <a:gd name="T45" fmla="*/ T44 w 1318"/>
              <a:gd name="T46" fmla="+- 0 1705 1673"/>
              <a:gd name="T47" fmla="*/ 1705 h 2223"/>
              <a:gd name="T48" fmla="+- 0 7850 7702"/>
              <a:gd name="T49" fmla="*/ T48 w 1318"/>
              <a:gd name="T50" fmla="+- 0 1678 1673"/>
              <a:gd name="T51" fmla="*/ 1678 h 2223"/>
              <a:gd name="T52" fmla="+- 0 7996 7702"/>
              <a:gd name="T53" fmla="*/ T52 w 1318"/>
              <a:gd name="T54" fmla="+- 0 1673 1673"/>
              <a:gd name="T55" fmla="*/ 1673 h 2223"/>
              <a:gd name="T56" fmla="+- 0 8138 7702"/>
              <a:gd name="T57" fmla="*/ T56 w 1318"/>
              <a:gd name="T58" fmla="+- 0 1688 1673"/>
              <a:gd name="T59" fmla="*/ 1688 h 2223"/>
              <a:gd name="T60" fmla="+- 0 8276 7702"/>
              <a:gd name="T61" fmla="*/ T60 w 1318"/>
              <a:gd name="T62" fmla="+- 0 1722 1673"/>
              <a:gd name="T63" fmla="*/ 1722 h 2223"/>
              <a:gd name="T64" fmla="+- 0 8406 7702"/>
              <a:gd name="T65" fmla="*/ T64 w 1318"/>
              <a:gd name="T66" fmla="+- 0 1775 1673"/>
              <a:gd name="T67" fmla="*/ 1775 h 2223"/>
              <a:gd name="T68" fmla="+- 0 8527 7702"/>
              <a:gd name="T69" fmla="*/ T68 w 1318"/>
              <a:gd name="T70" fmla="+- 0 1845 1673"/>
              <a:gd name="T71" fmla="*/ 1845 h 2223"/>
              <a:gd name="T72" fmla="+- 0 8636 7702"/>
              <a:gd name="T73" fmla="*/ T72 w 1318"/>
              <a:gd name="T74" fmla="+- 0 1931 1673"/>
              <a:gd name="T75" fmla="*/ 1931 h 2223"/>
              <a:gd name="T76" fmla="+- 0 8733 7702"/>
              <a:gd name="T77" fmla="*/ T76 w 1318"/>
              <a:gd name="T78" fmla="+- 0 2031 1673"/>
              <a:gd name="T79" fmla="*/ 2031 h 2223"/>
              <a:gd name="T80" fmla="+- 0 8815 7702"/>
              <a:gd name="T81" fmla="*/ T80 w 1318"/>
              <a:gd name="T82" fmla="+- 0 2146 1673"/>
              <a:gd name="T83" fmla="*/ 2146 h 2223"/>
              <a:gd name="T84" fmla="+- 0 8881 7702"/>
              <a:gd name="T85" fmla="*/ T84 w 1318"/>
              <a:gd name="T86" fmla="+- 0 2273 1673"/>
              <a:gd name="T87" fmla="*/ 2273 h 2223"/>
              <a:gd name="T88" fmla="+- 0 8928 7702"/>
              <a:gd name="T89" fmla="*/ T88 w 1318"/>
              <a:gd name="T90" fmla="+- 0 2412 1673"/>
              <a:gd name="T91" fmla="*/ 2412 h 2223"/>
              <a:gd name="T92" fmla="+- 0 9006 7702"/>
              <a:gd name="T93" fmla="*/ T92 w 1318"/>
              <a:gd name="T94" fmla="+- 0 2730 1673"/>
              <a:gd name="T95" fmla="*/ 2730 h 2223"/>
              <a:gd name="T96" fmla="+- 0 9020 7702"/>
              <a:gd name="T97" fmla="*/ T96 w 1318"/>
              <a:gd name="T98" fmla="+- 0 2876 1673"/>
              <a:gd name="T99" fmla="*/ 2876 h 2223"/>
              <a:gd name="T100" fmla="+- 0 9013 7702"/>
              <a:gd name="T101" fmla="*/ T100 w 1318"/>
              <a:gd name="T102" fmla="+- 0 3021 1673"/>
              <a:gd name="T103" fmla="*/ 3021 h 2223"/>
              <a:gd name="T104" fmla="+- 0 8984 7702"/>
              <a:gd name="T105" fmla="*/ T104 w 1318"/>
              <a:gd name="T106" fmla="+- 0 3161 1673"/>
              <a:gd name="T107" fmla="*/ 3161 h 2223"/>
              <a:gd name="T108" fmla="+- 0 8935 7702"/>
              <a:gd name="T109" fmla="*/ T108 w 1318"/>
              <a:gd name="T110" fmla="+- 0 3296 1673"/>
              <a:gd name="T111" fmla="*/ 3296 h 2223"/>
              <a:gd name="T112" fmla="+- 0 8867 7702"/>
              <a:gd name="T113" fmla="*/ T112 w 1318"/>
              <a:gd name="T114" fmla="+- 0 3423 1673"/>
              <a:gd name="T115" fmla="*/ 3423 h 2223"/>
              <a:gd name="T116" fmla="+- 0 8781 7702"/>
              <a:gd name="T117" fmla="*/ T116 w 1318"/>
              <a:gd name="T118" fmla="+- 0 3540 1673"/>
              <a:gd name="T119" fmla="*/ 3540 h 2223"/>
              <a:gd name="T120" fmla="+- 0 8677 7702"/>
              <a:gd name="T121" fmla="*/ T120 w 1318"/>
              <a:gd name="T122" fmla="+- 0 3644 1673"/>
              <a:gd name="T123" fmla="*/ 3644 h 2223"/>
              <a:gd name="T124" fmla="+- 0 8558 7702"/>
              <a:gd name="T125" fmla="*/ T124 w 1318"/>
              <a:gd name="T126" fmla="+- 0 3734 1673"/>
              <a:gd name="T127" fmla="*/ 3734 h 2223"/>
              <a:gd name="T128" fmla="+- 0 8523 7702"/>
              <a:gd name="T129" fmla="*/ T128 w 1318"/>
              <a:gd name="T130" fmla="+- 0 3895 1673"/>
              <a:gd name="T131" fmla="*/ 3895 h 2223"/>
              <a:gd name="T132" fmla="+- 0 8398 7702"/>
              <a:gd name="T133" fmla="*/ T132 w 1318"/>
              <a:gd name="T134" fmla="+- 0 3405 1673"/>
              <a:gd name="T135" fmla="*/ 3405 h 2223"/>
              <a:gd name="T136" fmla="+- 0 8496 7702"/>
              <a:gd name="T137" fmla="*/ T136 w 1318"/>
              <a:gd name="T138" fmla="+- 0 3488 1673"/>
              <a:gd name="T139" fmla="*/ 3488 h 2223"/>
              <a:gd name="T140" fmla="+- 0 8616 7702"/>
              <a:gd name="T141" fmla="*/ T140 w 1318"/>
              <a:gd name="T142" fmla="+- 0 3397 1673"/>
              <a:gd name="T143" fmla="*/ 3397 h 2223"/>
              <a:gd name="T144" fmla="+- 0 8721 7702"/>
              <a:gd name="T145" fmla="*/ T144 w 1318"/>
              <a:gd name="T146" fmla="+- 0 3291 1673"/>
              <a:gd name="T147" fmla="*/ 3291 h 2223"/>
              <a:gd name="T148" fmla="+- 0 8808 7702"/>
              <a:gd name="T149" fmla="*/ T148 w 1318"/>
              <a:gd name="T150" fmla="+- 0 3172 1673"/>
              <a:gd name="T151" fmla="*/ 3172 h 2223"/>
              <a:gd name="T152" fmla="+- 0 8876 7702"/>
              <a:gd name="T153" fmla="*/ T152 w 1318"/>
              <a:gd name="T154" fmla="+- 0 3043 1673"/>
              <a:gd name="T155" fmla="*/ 3043 h 2223"/>
              <a:gd name="T156" fmla="+- 0 8924 7702"/>
              <a:gd name="T157" fmla="*/ T156 w 1318"/>
              <a:gd name="T158" fmla="+- 0 2905 1673"/>
              <a:gd name="T159" fmla="*/ 2905 h 2223"/>
              <a:gd name="T160" fmla="+- 0 8952 7702"/>
              <a:gd name="T161" fmla="*/ T160 w 1318"/>
              <a:gd name="T162" fmla="+- 0 2760 1673"/>
              <a:gd name="T163" fmla="*/ 2760 h 2223"/>
              <a:gd name="T164" fmla="+- 0 8957 7702"/>
              <a:gd name="T165" fmla="*/ T164 w 1318"/>
              <a:gd name="T166" fmla="+- 0 2612 1673"/>
              <a:gd name="T167" fmla="*/ 2612 h 2223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</a:cxnLst>
            <a:rect l="0" t="0" r="r" b="b"/>
            <a:pathLst>
              <a:path w="1318" h="2223">
                <a:moveTo>
                  <a:pt x="1288" y="984"/>
                </a:moveTo>
                <a:lnTo>
                  <a:pt x="1267" y="913"/>
                </a:lnTo>
                <a:lnTo>
                  <a:pt x="1241" y="845"/>
                </a:lnTo>
                <a:lnTo>
                  <a:pt x="1211" y="780"/>
                </a:lnTo>
                <a:lnTo>
                  <a:pt x="1176" y="718"/>
                </a:lnTo>
                <a:lnTo>
                  <a:pt x="1137" y="659"/>
                </a:lnTo>
                <a:lnTo>
                  <a:pt x="1094" y="604"/>
                </a:lnTo>
                <a:lnTo>
                  <a:pt x="1047" y="551"/>
                </a:lnTo>
                <a:lnTo>
                  <a:pt x="997" y="503"/>
                </a:lnTo>
                <a:lnTo>
                  <a:pt x="944" y="458"/>
                </a:lnTo>
                <a:lnTo>
                  <a:pt x="887" y="417"/>
                </a:lnTo>
                <a:lnTo>
                  <a:pt x="828" y="380"/>
                </a:lnTo>
                <a:lnTo>
                  <a:pt x="766" y="347"/>
                </a:lnTo>
                <a:lnTo>
                  <a:pt x="702" y="319"/>
                </a:lnTo>
                <a:lnTo>
                  <a:pt x="636" y="295"/>
                </a:lnTo>
                <a:lnTo>
                  <a:pt x="569" y="275"/>
                </a:lnTo>
                <a:lnTo>
                  <a:pt x="499" y="260"/>
                </a:lnTo>
                <a:lnTo>
                  <a:pt x="428" y="250"/>
                </a:lnTo>
                <a:lnTo>
                  <a:pt x="357" y="245"/>
                </a:lnTo>
                <a:lnTo>
                  <a:pt x="284" y="245"/>
                </a:lnTo>
                <a:lnTo>
                  <a:pt x="211" y="250"/>
                </a:lnTo>
                <a:lnTo>
                  <a:pt x="137" y="261"/>
                </a:lnTo>
                <a:lnTo>
                  <a:pt x="63" y="277"/>
                </a:lnTo>
                <a:lnTo>
                  <a:pt x="0" y="32"/>
                </a:lnTo>
                <a:lnTo>
                  <a:pt x="74" y="16"/>
                </a:lnTo>
                <a:lnTo>
                  <a:pt x="148" y="5"/>
                </a:lnTo>
                <a:lnTo>
                  <a:pt x="221" y="0"/>
                </a:lnTo>
                <a:lnTo>
                  <a:pt x="294" y="0"/>
                </a:lnTo>
                <a:lnTo>
                  <a:pt x="366" y="5"/>
                </a:lnTo>
                <a:lnTo>
                  <a:pt x="436" y="15"/>
                </a:lnTo>
                <a:lnTo>
                  <a:pt x="506" y="30"/>
                </a:lnTo>
                <a:lnTo>
                  <a:pt x="574" y="49"/>
                </a:lnTo>
                <a:lnTo>
                  <a:pt x="640" y="74"/>
                </a:lnTo>
                <a:lnTo>
                  <a:pt x="704" y="102"/>
                </a:lnTo>
                <a:lnTo>
                  <a:pt x="765" y="135"/>
                </a:lnTo>
                <a:lnTo>
                  <a:pt x="825" y="172"/>
                </a:lnTo>
                <a:lnTo>
                  <a:pt x="881" y="213"/>
                </a:lnTo>
                <a:lnTo>
                  <a:pt x="934" y="258"/>
                </a:lnTo>
                <a:lnTo>
                  <a:pt x="985" y="306"/>
                </a:lnTo>
                <a:lnTo>
                  <a:pt x="1031" y="358"/>
                </a:lnTo>
                <a:lnTo>
                  <a:pt x="1074" y="414"/>
                </a:lnTo>
                <a:lnTo>
                  <a:pt x="1113" y="473"/>
                </a:lnTo>
                <a:lnTo>
                  <a:pt x="1148" y="535"/>
                </a:lnTo>
                <a:lnTo>
                  <a:pt x="1179" y="600"/>
                </a:lnTo>
                <a:lnTo>
                  <a:pt x="1205" y="668"/>
                </a:lnTo>
                <a:lnTo>
                  <a:pt x="1226" y="739"/>
                </a:lnTo>
                <a:lnTo>
                  <a:pt x="1288" y="984"/>
                </a:lnTo>
                <a:lnTo>
                  <a:pt x="1304" y="1057"/>
                </a:lnTo>
                <a:lnTo>
                  <a:pt x="1314" y="1130"/>
                </a:lnTo>
                <a:lnTo>
                  <a:pt x="1318" y="1203"/>
                </a:lnTo>
                <a:lnTo>
                  <a:pt x="1317" y="1276"/>
                </a:lnTo>
                <a:lnTo>
                  <a:pt x="1311" y="1348"/>
                </a:lnTo>
                <a:lnTo>
                  <a:pt x="1299" y="1419"/>
                </a:lnTo>
                <a:lnTo>
                  <a:pt x="1282" y="1488"/>
                </a:lnTo>
                <a:lnTo>
                  <a:pt x="1260" y="1557"/>
                </a:lnTo>
                <a:lnTo>
                  <a:pt x="1233" y="1623"/>
                </a:lnTo>
                <a:lnTo>
                  <a:pt x="1201" y="1688"/>
                </a:lnTo>
                <a:lnTo>
                  <a:pt x="1165" y="1750"/>
                </a:lnTo>
                <a:lnTo>
                  <a:pt x="1124" y="1810"/>
                </a:lnTo>
                <a:lnTo>
                  <a:pt x="1079" y="1867"/>
                </a:lnTo>
                <a:lnTo>
                  <a:pt x="1029" y="1920"/>
                </a:lnTo>
                <a:lnTo>
                  <a:pt x="975" y="1971"/>
                </a:lnTo>
                <a:lnTo>
                  <a:pt x="917" y="2018"/>
                </a:lnTo>
                <a:lnTo>
                  <a:pt x="856" y="2061"/>
                </a:lnTo>
                <a:lnTo>
                  <a:pt x="790" y="2100"/>
                </a:lnTo>
                <a:lnTo>
                  <a:pt x="821" y="2222"/>
                </a:lnTo>
                <a:lnTo>
                  <a:pt x="521" y="2070"/>
                </a:lnTo>
                <a:lnTo>
                  <a:pt x="696" y="1732"/>
                </a:lnTo>
                <a:lnTo>
                  <a:pt x="727" y="1854"/>
                </a:lnTo>
                <a:lnTo>
                  <a:pt x="794" y="1815"/>
                </a:lnTo>
                <a:lnTo>
                  <a:pt x="856" y="1772"/>
                </a:lnTo>
                <a:lnTo>
                  <a:pt x="914" y="1724"/>
                </a:lnTo>
                <a:lnTo>
                  <a:pt x="969" y="1673"/>
                </a:lnTo>
                <a:lnTo>
                  <a:pt x="1019" y="1618"/>
                </a:lnTo>
                <a:lnTo>
                  <a:pt x="1065" y="1560"/>
                </a:lnTo>
                <a:lnTo>
                  <a:pt x="1106" y="1499"/>
                </a:lnTo>
                <a:lnTo>
                  <a:pt x="1142" y="1436"/>
                </a:lnTo>
                <a:lnTo>
                  <a:pt x="1174" y="1370"/>
                </a:lnTo>
                <a:lnTo>
                  <a:pt x="1201" y="1302"/>
                </a:lnTo>
                <a:lnTo>
                  <a:pt x="1222" y="1232"/>
                </a:lnTo>
                <a:lnTo>
                  <a:pt x="1239" y="1160"/>
                </a:lnTo>
                <a:lnTo>
                  <a:pt x="1250" y="1087"/>
                </a:lnTo>
                <a:lnTo>
                  <a:pt x="1255" y="1013"/>
                </a:lnTo>
                <a:lnTo>
                  <a:pt x="1255" y="939"/>
                </a:lnTo>
                <a:lnTo>
                  <a:pt x="1249" y="864"/>
                </a:lnTo>
              </a:path>
            </a:pathLst>
          </a:custGeom>
          <a:noFill/>
          <a:ln w="25400">
            <a:solidFill>
              <a:srgbClr val="70883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" name="Freeform 24"/>
          <p:cNvSpPr>
            <a:spLocks/>
          </p:cNvSpPr>
          <p:nvPr/>
        </p:nvSpPr>
        <p:spPr bwMode="auto">
          <a:xfrm rot="12488859">
            <a:off x="1115063" y="3239877"/>
            <a:ext cx="982666" cy="965005"/>
          </a:xfrm>
          <a:custGeom>
            <a:avLst/>
            <a:gdLst>
              <a:gd name="T0" fmla="+- 0 7996 7702"/>
              <a:gd name="T1" fmla="*/ T0 w 1288"/>
              <a:gd name="T2" fmla="+- 0 1673 1673"/>
              <a:gd name="T3" fmla="*/ 1673 h 985"/>
              <a:gd name="T4" fmla="+- 0 7923 7702"/>
              <a:gd name="T5" fmla="*/ T4 w 1288"/>
              <a:gd name="T6" fmla="+- 0 1673 1673"/>
              <a:gd name="T7" fmla="*/ 1673 h 985"/>
              <a:gd name="T8" fmla="+- 0 7850 7702"/>
              <a:gd name="T9" fmla="*/ T8 w 1288"/>
              <a:gd name="T10" fmla="+- 0 1678 1673"/>
              <a:gd name="T11" fmla="*/ 1678 h 985"/>
              <a:gd name="T12" fmla="+- 0 7776 7702"/>
              <a:gd name="T13" fmla="*/ T12 w 1288"/>
              <a:gd name="T14" fmla="+- 0 1689 1673"/>
              <a:gd name="T15" fmla="*/ 1689 h 985"/>
              <a:gd name="T16" fmla="+- 0 7702 7702"/>
              <a:gd name="T17" fmla="*/ T16 w 1288"/>
              <a:gd name="T18" fmla="+- 0 1705 1673"/>
              <a:gd name="T19" fmla="*/ 1705 h 985"/>
              <a:gd name="T20" fmla="+- 0 7765 7702"/>
              <a:gd name="T21" fmla="*/ T20 w 1288"/>
              <a:gd name="T22" fmla="+- 0 1950 1673"/>
              <a:gd name="T23" fmla="*/ 1950 h 985"/>
              <a:gd name="T24" fmla="+- 0 7839 7702"/>
              <a:gd name="T25" fmla="*/ T24 w 1288"/>
              <a:gd name="T26" fmla="+- 0 1934 1673"/>
              <a:gd name="T27" fmla="*/ 1934 h 985"/>
              <a:gd name="T28" fmla="+- 0 7913 7702"/>
              <a:gd name="T29" fmla="*/ T28 w 1288"/>
              <a:gd name="T30" fmla="+- 0 1923 1673"/>
              <a:gd name="T31" fmla="*/ 1923 h 985"/>
              <a:gd name="T32" fmla="+- 0 7986 7702"/>
              <a:gd name="T33" fmla="*/ T32 w 1288"/>
              <a:gd name="T34" fmla="+- 0 1918 1673"/>
              <a:gd name="T35" fmla="*/ 1918 h 985"/>
              <a:gd name="T36" fmla="+- 0 8059 7702"/>
              <a:gd name="T37" fmla="*/ T36 w 1288"/>
              <a:gd name="T38" fmla="+- 0 1918 1673"/>
              <a:gd name="T39" fmla="*/ 1918 h 985"/>
              <a:gd name="T40" fmla="+- 0 8130 7702"/>
              <a:gd name="T41" fmla="*/ T40 w 1288"/>
              <a:gd name="T42" fmla="+- 0 1923 1673"/>
              <a:gd name="T43" fmla="*/ 1923 h 985"/>
              <a:gd name="T44" fmla="+- 0 8201 7702"/>
              <a:gd name="T45" fmla="*/ T44 w 1288"/>
              <a:gd name="T46" fmla="+- 0 1933 1673"/>
              <a:gd name="T47" fmla="*/ 1933 h 985"/>
              <a:gd name="T48" fmla="+- 0 8271 7702"/>
              <a:gd name="T49" fmla="*/ T48 w 1288"/>
              <a:gd name="T50" fmla="+- 0 1948 1673"/>
              <a:gd name="T51" fmla="*/ 1948 h 985"/>
              <a:gd name="T52" fmla="+- 0 8338 7702"/>
              <a:gd name="T53" fmla="*/ T52 w 1288"/>
              <a:gd name="T54" fmla="+- 0 1968 1673"/>
              <a:gd name="T55" fmla="*/ 1968 h 985"/>
              <a:gd name="T56" fmla="+- 0 8404 7702"/>
              <a:gd name="T57" fmla="*/ T56 w 1288"/>
              <a:gd name="T58" fmla="+- 0 1992 1673"/>
              <a:gd name="T59" fmla="*/ 1992 h 985"/>
              <a:gd name="T60" fmla="+- 0 8468 7702"/>
              <a:gd name="T61" fmla="*/ T60 w 1288"/>
              <a:gd name="T62" fmla="+- 0 2020 1673"/>
              <a:gd name="T63" fmla="*/ 2020 h 985"/>
              <a:gd name="T64" fmla="+- 0 8530 7702"/>
              <a:gd name="T65" fmla="*/ T64 w 1288"/>
              <a:gd name="T66" fmla="+- 0 2053 1673"/>
              <a:gd name="T67" fmla="*/ 2053 h 985"/>
              <a:gd name="T68" fmla="+- 0 8589 7702"/>
              <a:gd name="T69" fmla="*/ T68 w 1288"/>
              <a:gd name="T70" fmla="+- 0 2090 1673"/>
              <a:gd name="T71" fmla="*/ 2090 h 985"/>
              <a:gd name="T72" fmla="+- 0 8646 7702"/>
              <a:gd name="T73" fmla="*/ T72 w 1288"/>
              <a:gd name="T74" fmla="+- 0 2131 1673"/>
              <a:gd name="T75" fmla="*/ 2131 h 985"/>
              <a:gd name="T76" fmla="+- 0 8699 7702"/>
              <a:gd name="T77" fmla="*/ T76 w 1288"/>
              <a:gd name="T78" fmla="+- 0 2176 1673"/>
              <a:gd name="T79" fmla="*/ 2176 h 985"/>
              <a:gd name="T80" fmla="+- 0 8749 7702"/>
              <a:gd name="T81" fmla="*/ T80 w 1288"/>
              <a:gd name="T82" fmla="+- 0 2224 1673"/>
              <a:gd name="T83" fmla="*/ 2224 h 985"/>
              <a:gd name="T84" fmla="+- 0 8796 7702"/>
              <a:gd name="T85" fmla="*/ T84 w 1288"/>
              <a:gd name="T86" fmla="+- 0 2277 1673"/>
              <a:gd name="T87" fmla="*/ 2277 h 985"/>
              <a:gd name="T88" fmla="+- 0 8839 7702"/>
              <a:gd name="T89" fmla="*/ T88 w 1288"/>
              <a:gd name="T90" fmla="+- 0 2332 1673"/>
              <a:gd name="T91" fmla="*/ 2332 h 985"/>
              <a:gd name="T92" fmla="+- 0 8878 7702"/>
              <a:gd name="T93" fmla="*/ T92 w 1288"/>
              <a:gd name="T94" fmla="+- 0 2391 1673"/>
              <a:gd name="T95" fmla="*/ 2391 h 985"/>
              <a:gd name="T96" fmla="+- 0 8913 7702"/>
              <a:gd name="T97" fmla="*/ T96 w 1288"/>
              <a:gd name="T98" fmla="+- 0 2453 1673"/>
              <a:gd name="T99" fmla="*/ 2453 h 985"/>
              <a:gd name="T100" fmla="+- 0 8943 7702"/>
              <a:gd name="T101" fmla="*/ T100 w 1288"/>
              <a:gd name="T102" fmla="+- 0 2518 1673"/>
              <a:gd name="T103" fmla="*/ 2518 h 985"/>
              <a:gd name="T104" fmla="+- 0 8969 7702"/>
              <a:gd name="T105" fmla="*/ T104 w 1288"/>
              <a:gd name="T106" fmla="+- 0 2586 1673"/>
              <a:gd name="T107" fmla="*/ 2586 h 985"/>
              <a:gd name="T108" fmla="+- 0 8990 7702"/>
              <a:gd name="T109" fmla="*/ T108 w 1288"/>
              <a:gd name="T110" fmla="+- 0 2657 1673"/>
              <a:gd name="T111" fmla="*/ 2657 h 985"/>
              <a:gd name="T112" fmla="+- 0 8928 7702"/>
              <a:gd name="T113" fmla="*/ T112 w 1288"/>
              <a:gd name="T114" fmla="+- 0 2412 1673"/>
              <a:gd name="T115" fmla="*/ 2412 h 985"/>
              <a:gd name="T116" fmla="+- 0 8907 7702"/>
              <a:gd name="T117" fmla="*/ T116 w 1288"/>
              <a:gd name="T118" fmla="+- 0 2341 1673"/>
              <a:gd name="T119" fmla="*/ 2341 h 985"/>
              <a:gd name="T120" fmla="+- 0 8881 7702"/>
              <a:gd name="T121" fmla="*/ T120 w 1288"/>
              <a:gd name="T122" fmla="+- 0 2273 1673"/>
              <a:gd name="T123" fmla="*/ 2273 h 985"/>
              <a:gd name="T124" fmla="+- 0 8850 7702"/>
              <a:gd name="T125" fmla="*/ T124 w 1288"/>
              <a:gd name="T126" fmla="+- 0 2208 1673"/>
              <a:gd name="T127" fmla="*/ 2208 h 985"/>
              <a:gd name="T128" fmla="+- 0 8815 7702"/>
              <a:gd name="T129" fmla="*/ T128 w 1288"/>
              <a:gd name="T130" fmla="+- 0 2146 1673"/>
              <a:gd name="T131" fmla="*/ 2146 h 985"/>
              <a:gd name="T132" fmla="+- 0 8776 7702"/>
              <a:gd name="T133" fmla="*/ T132 w 1288"/>
              <a:gd name="T134" fmla="+- 0 2087 1673"/>
              <a:gd name="T135" fmla="*/ 2087 h 985"/>
              <a:gd name="T136" fmla="+- 0 8733 7702"/>
              <a:gd name="T137" fmla="*/ T136 w 1288"/>
              <a:gd name="T138" fmla="+- 0 2031 1673"/>
              <a:gd name="T139" fmla="*/ 2031 h 985"/>
              <a:gd name="T140" fmla="+- 0 8687 7702"/>
              <a:gd name="T141" fmla="*/ T140 w 1288"/>
              <a:gd name="T142" fmla="+- 0 1979 1673"/>
              <a:gd name="T143" fmla="*/ 1979 h 985"/>
              <a:gd name="T144" fmla="+- 0 8636 7702"/>
              <a:gd name="T145" fmla="*/ T144 w 1288"/>
              <a:gd name="T146" fmla="+- 0 1931 1673"/>
              <a:gd name="T147" fmla="*/ 1931 h 985"/>
              <a:gd name="T148" fmla="+- 0 8583 7702"/>
              <a:gd name="T149" fmla="*/ T148 w 1288"/>
              <a:gd name="T150" fmla="+- 0 1886 1673"/>
              <a:gd name="T151" fmla="*/ 1886 h 985"/>
              <a:gd name="T152" fmla="+- 0 8527 7702"/>
              <a:gd name="T153" fmla="*/ T152 w 1288"/>
              <a:gd name="T154" fmla="+- 0 1845 1673"/>
              <a:gd name="T155" fmla="*/ 1845 h 985"/>
              <a:gd name="T156" fmla="+- 0 8467 7702"/>
              <a:gd name="T157" fmla="*/ T156 w 1288"/>
              <a:gd name="T158" fmla="+- 0 1808 1673"/>
              <a:gd name="T159" fmla="*/ 1808 h 985"/>
              <a:gd name="T160" fmla="+- 0 8406 7702"/>
              <a:gd name="T161" fmla="*/ T160 w 1288"/>
              <a:gd name="T162" fmla="+- 0 1775 1673"/>
              <a:gd name="T163" fmla="*/ 1775 h 985"/>
              <a:gd name="T164" fmla="+- 0 8342 7702"/>
              <a:gd name="T165" fmla="*/ T164 w 1288"/>
              <a:gd name="T166" fmla="+- 0 1747 1673"/>
              <a:gd name="T167" fmla="*/ 1747 h 985"/>
              <a:gd name="T168" fmla="+- 0 8276 7702"/>
              <a:gd name="T169" fmla="*/ T168 w 1288"/>
              <a:gd name="T170" fmla="+- 0 1722 1673"/>
              <a:gd name="T171" fmla="*/ 1722 h 985"/>
              <a:gd name="T172" fmla="+- 0 8208 7702"/>
              <a:gd name="T173" fmla="*/ T172 w 1288"/>
              <a:gd name="T174" fmla="+- 0 1703 1673"/>
              <a:gd name="T175" fmla="*/ 1703 h 985"/>
              <a:gd name="T176" fmla="+- 0 8138 7702"/>
              <a:gd name="T177" fmla="*/ T176 w 1288"/>
              <a:gd name="T178" fmla="+- 0 1688 1673"/>
              <a:gd name="T179" fmla="*/ 1688 h 985"/>
              <a:gd name="T180" fmla="+- 0 8068 7702"/>
              <a:gd name="T181" fmla="*/ T180 w 1288"/>
              <a:gd name="T182" fmla="+- 0 1678 1673"/>
              <a:gd name="T183" fmla="*/ 1678 h 985"/>
              <a:gd name="T184" fmla="+- 0 7996 7702"/>
              <a:gd name="T185" fmla="*/ T184 w 1288"/>
              <a:gd name="T186" fmla="+- 0 1673 1673"/>
              <a:gd name="T187" fmla="*/ 1673 h 98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  <a:cxn ang="0">
                <a:pos x="T185" y="T187"/>
              </a:cxn>
            </a:cxnLst>
            <a:rect l="0" t="0" r="r" b="b"/>
            <a:pathLst>
              <a:path w="1288" h="985">
                <a:moveTo>
                  <a:pt x="294" y="0"/>
                </a:moveTo>
                <a:lnTo>
                  <a:pt x="221" y="0"/>
                </a:lnTo>
                <a:lnTo>
                  <a:pt x="148" y="5"/>
                </a:lnTo>
                <a:lnTo>
                  <a:pt x="74" y="16"/>
                </a:lnTo>
                <a:lnTo>
                  <a:pt x="0" y="32"/>
                </a:lnTo>
                <a:lnTo>
                  <a:pt x="63" y="277"/>
                </a:lnTo>
                <a:lnTo>
                  <a:pt x="137" y="261"/>
                </a:lnTo>
                <a:lnTo>
                  <a:pt x="211" y="250"/>
                </a:lnTo>
                <a:lnTo>
                  <a:pt x="284" y="245"/>
                </a:lnTo>
                <a:lnTo>
                  <a:pt x="357" y="245"/>
                </a:lnTo>
                <a:lnTo>
                  <a:pt x="428" y="250"/>
                </a:lnTo>
                <a:lnTo>
                  <a:pt x="499" y="260"/>
                </a:lnTo>
                <a:lnTo>
                  <a:pt x="569" y="275"/>
                </a:lnTo>
                <a:lnTo>
                  <a:pt x="636" y="295"/>
                </a:lnTo>
                <a:lnTo>
                  <a:pt x="702" y="319"/>
                </a:lnTo>
                <a:lnTo>
                  <a:pt x="766" y="347"/>
                </a:lnTo>
                <a:lnTo>
                  <a:pt x="828" y="380"/>
                </a:lnTo>
                <a:lnTo>
                  <a:pt x="887" y="417"/>
                </a:lnTo>
                <a:lnTo>
                  <a:pt x="944" y="458"/>
                </a:lnTo>
                <a:lnTo>
                  <a:pt x="997" y="503"/>
                </a:lnTo>
                <a:lnTo>
                  <a:pt x="1047" y="551"/>
                </a:lnTo>
                <a:lnTo>
                  <a:pt x="1094" y="604"/>
                </a:lnTo>
                <a:lnTo>
                  <a:pt x="1137" y="659"/>
                </a:lnTo>
                <a:lnTo>
                  <a:pt x="1176" y="718"/>
                </a:lnTo>
                <a:lnTo>
                  <a:pt x="1211" y="780"/>
                </a:lnTo>
                <a:lnTo>
                  <a:pt x="1241" y="845"/>
                </a:lnTo>
                <a:lnTo>
                  <a:pt x="1267" y="913"/>
                </a:lnTo>
                <a:lnTo>
                  <a:pt x="1288" y="984"/>
                </a:lnTo>
                <a:lnTo>
                  <a:pt x="1226" y="739"/>
                </a:lnTo>
                <a:lnTo>
                  <a:pt x="1205" y="668"/>
                </a:lnTo>
                <a:lnTo>
                  <a:pt x="1179" y="600"/>
                </a:lnTo>
                <a:lnTo>
                  <a:pt x="1148" y="535"/>
                </a:lnTo>
                <a:lnTo>
                  <a:pt x="1113" y="473"/>
                </a:lnTo>
                <a:lnTo>
                  <a:pt x="1074" y="414"/>
                </a:lnTo>
                <a:lnTo>
                  <a:pt x="1031" y="358"/>
                </a:lnTo>
                <a:lnTo>
                  <a:pt x="985" y="306"/>
                </a:lnTo>
                <a:lnTo>
                  <a:pt x="934" y="258"/>
                </a:lnTo>
                <a:lnTo>
                  <a:pt x="881" y="213"/>
                </a:lnTo>
                <a:lnTo>
                  <a:pt x="825" y="172"/>
                </a:lnTo>
                <a:lnTo>
                  <a:pt x="765" y="135"/>
                </a:lnTo>
                <a:lnTo>
                  <a:pt x="704" y="102"/>
                </a:lnTo>
                <a:lnTo>
                  <a:pt x="640" y="74"/>
                </a:lnTo>
                <a:lnTo>
                  <a:pt x="574" y="49"/>
                </a:lnTo>
                <a:lnTo>
                  <a:pt x="506" y="30"/>
                </a:lnTo>
                <a:lnTo>
                  <a:pt x="436" y="15"/>
                </a:lnTo>
                <a:lnTo>
                  <a:pt x="366" y="5"/>
                </a:lnTo>
                <a:lnTo>
                  <a:pt x="294" y="0"/>
                </a:lnTo>
                <a:close/>
              </a:path>
            </a:pathLst>
          </a:custGeom>
          <a:solidFill>
            <a:srgbClr val="7C954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Freeform 25"/>
          <p:cNvSpPr>
            <a:spLocks/>
          </p:cNvSpPr>
          <p:nvPr/>
        </p:nvSpPr>
        <p:spPr bwMode="auto">
          <a:xfrm rot="12270374">
            <a:off x="1612014" y="2010966"/>
            <a:ext cx="608826" cy="1331413"/>
          </a:xfrm>
          <a:custGeom>
            <a:avLst/>
            <a:gdLst>
              <a:gd name="T0" fmla="+- 0 8951 8223"/>
              <a:gd name="T1" fmla="*/ T0 w 798"/>
              <a:gd name="T2" fmla="+- 0 2537 2537"/>
              <a:gd name="T3" fmla="*/ 2537 h 1359"/>
              <a:gd name="T4" fmla="+- 0 8957 8223"/>
              <a:gd name="T5" fmla="*/ T4 w 798"/>
              <a:gd name="T6" fmla="+- 0 2612 2537"/>
              <a:gd name="T7" fmla="*/ 2612 h 1359"/>
              <a:gd name="T8" fmla="+- 0 8957 8223"/>
              <a:gd name="T9" fmla="*/ T8 w 798"/>
              <a:gd name="T10" fmla="+- 0 2686 2537"/>
              <a:gd name="T11" fmla="*/ 2686 h 1359"/>
              <a:gd name="T12" fmla="+- 0 8952 8223"/>
              <a:gd name="T13" fmla="*/ T12 w 798"/>
              <a:gd name="T14" fmla="+- 0 2760 2537"/>
              <a:gd name="T15" fmla="*/ 2760 h 1359"/>
              <a:gd name="T16" fmla="+- 0 8941 8223"/>
              <a:gd name="T17" fmla="*/ T16 w 798"/>
              <a:gd name="T18" fmla="+- 0 2833 2537"/>
              <a:gd name="T19" fmla="*/ 2833 h 1359"/>
              <a:gd name="T20" fmla="+- 0 8924 8223"/>
              <a:gd name="T21" fmla="*/ T20 w 798"/>
              <a:gd name="T22" fmla="+- 0 2905 2537"/>
              <a:gd name="T23" fmla="*/ 2905 h 1359"/>
              <a:gd name="T24" fmla="+- 0 8903 8223"/>
              <a:gd name="T25" fmla="*/ T24 w 798"/>
              <a:gd name="T26" fmla="+- 0 2975 2537"/>
              <a:gd name="T27" fmla="*/ 2975 h 1359"/>
              <a:gd name="T28" fmla="+- 0 8876 8223"/>
              <a:gd name="T29" fmla="*/ T28 w 798"/>
              <a:gd name="T30" fmla="+- 0 3043 2537"/>
              <a:gd name="T31" fmla="*/ 3043 h 1359"/>
              <a:gd name="T32" fmla="+- 0 8844 8223"/>
              <a:gd name="T33" fmla="*/ T32 w 798"/>
              <a:gd name="T34" fmla="+- 0 3109 2537"/>
              <a:gd name="T35" fmla="*/ 3109 h 1359"/>
              <a:gd name="T36" fmla="+- 0 8808 8223"/>
              <a:gd name="T37" fmla="*/ T36 w 798"/>
              <a:gd name="T38" fmla="+- 0 3172 2537"/>
              <a:gd name="T39" fmla="*/ 3172 h 1359"/>
              <a:gd name="T40" fmla="+- 0 8767 8223"/>
              <a:gd name="T41" fmla="*/ T40 w 798"/>
              <a:gd name="T42" fmla="+- 0 3233 2537"/>
              <a:gd name="T43" fmla="*/ 3233 h 1359"/>
              <a:gd name="T44" fmla="+- 0 8721 8223"/>
              <a:gd name="T45" fmla="*/ T44 w 798"/>
              <a:gd name="T46" fmla="+- 0 3291 2537"/>
              <a:gd name="T47" fmla="*/ 3291 h 1359"/>
              <a:gd name="T48" fmla="+- 0 8671 8223"/>
              <a:gd name="T49" fmla="*/ T48 w 798"/>
              <a:gd name="T50" fmla="+- 0 3346 2537"/>
              <a:gd name="T51" fmla="*/ 3346 h 1359"/>
              <a:gd name="T52" fmla="+- 0 8616 8223"/>
              <a:gd name="T53" fmla="*/ T52 w 798"/>
              <a:gd name="T54" fmla="+- 0 3397 2537"/>
              <a:gd name="T55" fmla="*/ 3397 h 1359"/>
              <a:gd name="T56" fmla="+- 0 8558 8223"/>
              <a:gd name="T57" fmla="*/ T56 w 798"/>
              <a:gd name="T58" fmla="+- 0 3445 2537"/>
              <a:gd name="T59" fmla="*/ 3445 h 1359"/>
              <a:gd name="T60" fmla="+- 0 8496 8223"/>
              <a:gd name="T61" fmla="*/ T60 w 798"/>
              <a:gd name="T62" fmla="+- 0 3488 2537"/>
              <a:gd name="T63" fmla="*/ 3488 h 1359"/>
              <a:gd name="T64" fmla="+- 0 8429 8223"/>
              <a:gd name="T65" fmla="*/ T64 w 798"/>
              <a:gd name="T66" fmla="+- 0 3527 2537"/>
              <a:gd name="T67" fmla="*/ 3527 h 1359"/>
              <a:gd name="T68" fmla="+- 0 8398 8223"/>
              <a:gd name="T69" fmla="*/ T68 w 798"/>
              <a:gd name="T70" fmla="+- 0 3405 2537"/>
              <a:gd name="T71" fmla="*/ 3405 h 1359"/>
              <a:gd name="T72" fmla="+- 0 8223 8223"/>
              <a:gd name="T73" fmla="*/ T72 w 798"/>
              <a:gd name="T74" fmla="+- 0 3743 2537"/>
              <a:gd name="T75" fmla="*/ 3743 h 1359"/>
              <a:gd name="T76" fmla="+- 0 8523 8223"/>
              <a:gd name="T77" fmla="*/ T76 w 798"/>
              <a:gd name="T78" fmla="+- 0 3895 2537"/>
              <a:gd name="T79" fmla="*/ 3895 h 1359"/>
              <a:gd name="T80" fmla="+- 0 8492 8223"/>
              <a:gd name="T81" fmla="*/ T80 w 798"/>
              <a:gd name="T82" fmla="+- 0 3773 2537"/>
              <a:gd name="T83" fmla="*/ 3773 h 1359"/>
              <a:gd name="T84" fmla="+- 0 8557 8223"/>
              <a:gd name="T85" fmla="*/ T84 w 798"/>
              <a:gd name="T86" fmla="+- 0 3734 2537"/>
              <a:gd name="T87" fmla="*/ 3734 h 1359"/>
              <a:gd name="T88" fmla="+- 0 8619 8223"/>
              <a:gd name="T89" fmla="*/ T88 w 798"/>
              <a:gd name="T90" fmla="+- 0 3691 2537"/>
              <a:gd name="T91" fmla="*/ 3691 h 1359"/>
              <a:gd name="T92" fmla="+- 0 8676 8223"/>
              <a:gd name="T93" fmla="*/ T92 w 798"/>
              <a:gd name="T94" fmla="+- 0 3645 2537"/>
              <a:gd name="T95" fmla="*/ 3645 h 1359"/>
              <a:gd name="T96" fmla="+- 0 8730 8223"/>
              <a:gd name="T97" fmla="*/ T96 w 798"/>
              <a:gd name="T98" fmla="+- 0 3595 2537"/>
              <a:gd name="T99" fmla="*/ 3595 h 1359"/>
              <a:gd name="T100" fmla="+- 0 8779 8223"/>
              <a:gd name="T101" fmla="*/ T100 w 798"/>
              <a:gd name="T102" fmla="+- 0 3542 2537"/>
              <a:gd name="T103" fmla="*/ 3542 h 1359"/>
              <a:gd name="T104" fmla="+- 0 8824 8223"/>
              <a:gd name="T105" fmla="*/ T104 w 798"/>
              <a:gd name="T106" fmla="+- 0 3486 2537"/>
              <a:gd name="T107" fmla="*/ 3486 h 1359"/>
              <a:gd name="T108" fmla="+- 0 8864 8223"/>
              <a:gd name="T109" fmla="*/ T108 w 798"/>
              <a:gd name="T110" fmla="+- 0 3427 2537"/>
              <a:gd name="T111" fmla="*/ 3427 h 1359"/>
              <a:gd name="T112" fmla="+- 0 8900 8223"/>
              <a:gd name="T113" fmla="*/ T112 w 798"/>
              <a:gd name="T114" fmla="+- 0 3366 2537"/>
              <a:gd name="T115" fmla="*/ 3366 h 1359"/>
              <a:gd name="T116" fmla="+- 0 8932 8223"/>
              <a:gd name="T117" fmla="*/ T116 w 798"/>
              <a:gd name="T118" fmla="+- 0 3302 2537"/>
              <a:gd name="T119" fmla="*/ 3302 h 1359"/>
              <a:gd name="T120" fmla="+- 0 8959 8223"/>
              <a:gd name="T121" fmla="*/ T120 w 798"/>
              <a:gd name="T122" fmla="+- 0 3237 2537"/>
              <a:gd name="T123" fmla="*/ 3237 h 1359"/>
              <a:gd name="T124" fmla="+- 0 8981 8223"/>
              <a:gd name="T125" fmla="*/ T124 w 798"/>
              <a:gd name="T126" fmla="+- 0 3170 2537"/>
              <a:gd name="T127" fmla="*/ 3170 h 1359"/>
              <a:gd name="T128" fmla="+- 0 8999 8223"/>
              <a:gd name="T129" fmla="*/ T128 w 798"/>
              <a:gd name="T130" fmla="+- 0 3102 2537"/>
              <a:gd name="T131" fmla="*/ 3102 h 1359"/>
              <a:gd name="T132" fmla="+- 0 9011 8223"/>
              <a:gd name="T133" fmla="*/ T132 w 798"/>
              <a:gd name="T134" fmla="+- 0 3032 2537"/>
              <a:gd name="T135" fmla="*/ 3032 h 1359"/>
              <a:gd name="T136" fmla="+- 0 9018 8223"/>
              <a:gd name="T137" fmla="*/ T136 w 798"/>
              <a:gd name="T138" fmla="+- 0 2962 2537"/>
              <a:gd name="T139" fmla="*/ 2962 h 1359"/>
              <a:gd name="T140" fmla="+- 0 9021 8223"/>
              <a:gd name="T141" fmla="*/ T140 w 798"/>
              <a:gd name="T142" fmla="+- 0 2891 2537"/>
              <a:gd name="T143" fmla="*/ 2891 h 1359"/>
              <a:gd name="T144" fmla="+- 0 9018 8223"/>
              <a:gd name="T145" fmla="*/ T144 w 798"/>
              <a:gd name="T146" fmla="+- 0 2820 2537"/>
              <a:gd name="T147" fmla="*/ 2820 h 1359"/>
              <a:gd name="T148" fmla="+- 0 9009 8223"/>
              <a:gd name="T149" fmla="*/ T148 w 798"/>
              <a:gd name="T150" fmla="+- 0 2748 2537"/>
              <a:gd name="T151" fmla="*/ 2748 h 1359"/>
              <a:gd name="T152" fmla="+- 0 8995 8223"/>
              <a:gd name="T153" fmla="*/ T152 w 798"/>
              <a:gd name="T154" fmla="+- 0 2677 2537"/>
              <a:gd name="T155" fmla="*/ 2677 h 1359"/>
              <a:gd name="T156" fmla="+- 0 8976 8223"/>
              <a:gd name="T157" fmla="*/ T156 w 798"/>
              <a:gd name="T158" fmla="+- 0 2607 2537"/>
              <a:gd name="T159" fmla="*/ 2607 h 1359"/>
              <a:gd name="T160" fmla="+- 0 8951 8223"/>
              <a:gd name="T161" fmla="*/ T160 w 798"/>
              <a:gd name="T162" fmla="+- 0 2537 2537"/>
              <a:gd name="T163" fmla="*/ 2537 h 135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</a:cxnLst>
            <a:rect l="0" t="0" r="r" b="b"/>
            <a:pathLst>
              <a:path w="798" h="1359">
                <a:moveTo>
                  <a:pt x="728" y="0"/>
                </a:moveTo>
                <a:lnTo>
                  <a:pt x="734" y="75"/>
                </a:lnTo>
                <a:lnTo>
                  <a:pt x="734" y="149"/>
                </a:lnTo>
                <a:lnTo>
                  <a:pt x="729" y="223"/>
                </a:lnTo>
                <a:lnTo>
                  <a:pt x="718" y="296"/>
                </a:lnTo>
                <a:lnTo>
                  <a:pt x="701" y="368"/>
                </a:lnTo>
                <a:lnTo>
                  <a:pt x="680" y="438"/>
                </a:lnTo>
                <a:lnTo>
                  <a:pt x="653" y="506"/>
                </a:lnTo>
                <a:lnTo>
                  <a:pt x="621" y="572"/>
                </a:lnTo>
                <a:lnTo>
                  <a:pt x="585" y="635"/>
                </a:lnTo>
                <a:lnTo>
                  <a:pt x="544" y="696"/>
                </a:lnTo>
                <a:lnTo>
                  <a:pt x="498" y="754"/>
                </a:lnTo>
                <a:lnTo>
                  <a:pt x="448" y="809"/>
                </a:lnTo>
                <a:lnTo>
                  <a:pt x="393" y="860"/>
                </a:lnTo>
                <a:lnTo>
                  <a:pt x="335" y="908"/>
                </a:lnTo>
                <a:lnTo>
                  <a:pt x="273" y="951"/>
                </a:lnTo>
                <a:lnTo>
                  <a:pt x="206" y="990"/>
                </a:lnTo>
                <a:lnTo>
                  <a:pt x="175" y="868"/>
                </a:lnTo>
                <a:lnTo>
                  <a:pt x="0" y="1206"/>
                </a:lnTo>
                <a:lnTo>
                  <a:pt x="300" y="1358"/>
                </a:lnTo>
                <a:lnTo>
                  <a:pt x="269" y="1236"/>
                </a:lnTo>
                <a:lnTo>
                  <a:pt x="334" y="1197"/>
                </a:lnTo>
                <a:lnTo>
                  <a:pt x="396" y="1154"/>
                </a:lnTo>
                <a:lnTo>
                  <a:pt x="453" y="1108"/>
                </a:lnTo>
                <a:lnTo>
                  <a:pt x="507" y="1058"/>
                </a:lnTo>
                <a:lnTo>
                  <a:pt x="556" y="1005"/>
                </a:lnTo>
                <a:lnTo>
                  <a:pt x="601" y="949"/>
                </a:lnTo>
                <a:lnTo>
                  <a:pt x="641" y="890"/>
                </a:lnTo>
                <a:lnTo>
                  <a:pt x="677" y="829"/>
                </a:lnTo>
                <a:lnTo>
                  <a:pt x="709" y="765"/>
                </a:lnTo>
                <a:lnTo>
                  <a:pt x="736" y="700"/>
                </a:lnTo>
                <a:lnTo>
                  <a:pt x="758" y="633"/>
                </a:lnTo>
                <a:lnTo>
                  <a:pt x="776" y="565"/>
                </a:lnTo>
                <a:lnTo>
                  <a:pt x="788" y="495"/>
                </a:lnTo>
                <a:lnTo>
                  <a:pt x="795" y="425"/>
                </a:lnTo>
                <a:lnTo>
                  <a:pt x="798" y="354"/>
                </a:lnTo>
                <a:lnTo>
                  <a:pt x="795" y="283"/>
                </a:lnTo>
                <a:lnTo>
                  <a:pt x="786" y="211"/>
                </a:lnTo>
                <a:lnTo>
                  <a:pt x="772" y="140"/>
                </a:lnTo>
                <a:lnTo>
                  <a:pt x="753" y="70"/>
                </a:lnTo>
                <a:lnTo>
                  <a:pt x="728" y="0"/>
                </a:lnTo>
                <a:close/>
              </a:path>
            </a:pathLst>
          </a:custGeom>
          <a:solidFill>
            <a:srgbClr val="9BBA5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7" name="Прямоугольник 6156"/>
          <p:cNvSpPr/>
          <p:nvPr/>
        </p:nvSpPr>
        <p:spPr>
          <a:xfrm>
            <a:off x="0" y="-1905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effectLst/>
                <a:latin typeface="Georgia" pitchFamily="18" charset="0"/>
                <a:ea typeface="Times New Roman"/>
              </a:rPr>
              <a:t>Модель</a:t>
            </a:r>
            <a:r>
              <a:rPr lang="ru-RU" sz="2000" b="1" spc="-5" dirty="0" smtClean="0">
                <a:effectLst/>
                <a:latin typeface="Georgia" pitchFamily="18" charset="0"/>
                <a:ea typeface="Times New Roman"/>
              </a:rPr>
              <a:t> </a:t>
            </a:r>
            <a:r>
              <a:rPr lang="ru-RU" sz="2000" b="1" dirty="0" smtClean="0">
                <a:effectLst/>
                <a:latin typeface="Georgia" pitchFamily="18" charset="0"/>
                <a:ea typeface="Times New Roman"/>
              </a:rPr>
              <a:t>формирования</a:t>
            </a:r>
            <a:r>
              <a:rPr lang="ru-RU" sz="2000" b="1" spc="-5" dirty="0" smtClean="0">
                <a:effectLst/>
                <a:latin typeface="Georgia" pitchFamily="18" charset="0"/>
                <a:ea typeface="Times New Roman"/>
              </a:rPr>
              <a:t> </a:t>
            </a:r>
            <a:r>
              <a:rPr lang="ru-RU" sz="2000" b="1" dirty="0" smtClean="0">
                <a:effectLst/>
                <a:latin typeface="Georgia" pitchFamily="18" charset="0"/>
                <a:ea typeface="Times New Roman"/>
              </a:rPr>
              <a:t>и способов</a:t>
            </a:r>
            <a:r>
              <a:rPr lang="ru-RU" sz="2000" b="1" spc="-10" dirty="0" smtClean="0">
                <a:effectLst/>
                <a:latin typeface="Georgia" pitchFamily="18" charset="0"/>
                <a:ea typeface="Times New Roman"/>
              </a:rPr>
              <a:t> </a:t>
            </a:r>
            <a:r>
              <a:rPr lang="ru-RU" sz="2000" b="1" dirty="0" smtClean="0">
                <a:effectLst/>
                <a:latin typeface="Georgia" pitchFamily="18" charset="0"/>
                <a:ea typeface="Times New Roman"/>
              </a:rPr>
              <a:t>проявления</a:t>
            </a:r>
            <a:r>
              <a:rPr lang="ru-RU" sz="2000" b="1" spc="-5" dirty="0" smtClean="0">
                <a:effectLst/>
                <a:latin typeface="Georgia" pitchFamily="18" charset="0"/>
                <a:ea typeface="Times New Roman"/>
              </a:rPr>
              <a:t> </a:t>
            </a:r>
            <a:r>
              <a:rPr lang="ru-RU" sz="2000" b="1" dirty="0" smtClean="0">
                <a:effectLst/>
                <a:latin typeface="Georgia" pitchFamily="18" charset="0"/>
                <a:ea typeface="Times New Roman"/>
              </a:rPr>
              <a:t>креативного</a:t>
            </a:r>
            <a:r>
              <a:rPr lang="ru-RU" sz="2000" b="1" spc="-5" dirty="0" smtClean="0">
                <a:effectLst/>
                <a:latin typeface="Georgia" pitchFamily="18" charset="0"/>
                <a:ea typeface="Times New Roman"/>
              </a:rPr>
              <a:t> </a:t>
            </a:r>
            <a:r>
              <a:rPr lang="ru-RU" sz="2000" b="1" dirty="0" smtClean="0">
                <a:effectLst/>
                <a:latin typeface="Georgia" pitchFamily="18" charset="0"/>
                <a:ea typeface="Times New Roman"/>
              </a:rPr>
              <a:t>мышления</a:t>
            </a:r>
            <a:endParaRPr lang="ru-RU" sz="2000" b="1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894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Креативное мышление: определение</a:t>
            </a:r>
            <a:r>
              <a:rPr lang="ru-RU" altLang="ru-RU" sz="2400" b="1" kern="0" dirty="0"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(</a:t>
            </a:r>
            <a:r>
              <a:rPr kumimoji="0" lang="en-US" alt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PISA-2021)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Georg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674400"/>
            <a:ext cx="84249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79F92"/>
              </a:buClr>
              <a:buSzPct val="75000"/>
              <a:buFontTx/>
              <a:buNone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</a:t>
            </a:r>
          </a:p>
          <a:p>
            <a:pPr marL="342900" marR="0" lvl="0" indent="-342900" algn="just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79F92"/>
              </a:buClr>
              <a:buSzPct val="75000"/>
              <a:buFontTx/>
              <a:buNone/>
              <a:tabLst/>
              <a:defRPr/>
            </a:pPr>
            <a:endParaRPr lang="ru-RU" altLang="ru-RU" sz="2000" kern="0" dirty="0" smtClean="0">
              <a:solidFill>
                <a:srgbClr val="000000"/>
              </a:solidFill>
            </a:endParaRPr>
          </a:p>
          <a:p>
            <a:pPr marL="342900" marR="0" lvl="0" indent="-342900" algn="just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79F92"/>
              </a:buClr>
              <a:buSzPct val="75000"/>
              <a:buFontTx/>
              <a:buNone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Способность продуктивно участвовать в процессе </a:t>
            </a:r>
            <a:r>
              <a:rPr kumimoji="0" lang="ru-RU" alt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выработки, оценки </a:t>
            </a: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и </a:t>
            </a:r>
            <a:r>
              <a:rPr kumimoji="0" lang="ru-RU" alt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совершенствовании</a:t>
            </a: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 </a:t>
            </a: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идей, направленных на получение:</a:t>
            </a:r>
          </a:p>
          <a:p>
            <a:pPr marL="342900" marR="0" lvl="0" indent="-342900" algn="just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79F92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ru-RU" alt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инновационных</a:t>
            </a: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 (новых, новаторских, оригинальных, нестандартных, непривычных и т.п.) и </a:t>
            </a:r>
            <a:r>
              <a:rPr kumimoji="0" lang="ru-RU" altLang="ru-RU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эффективных</a:t>
            </a: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 (действенных, результативных, экономичных, оптимальных) </a:t>
            </a:r>
            <a:r>
              <a:rPr kumimoji="0" lang="ru-RU" altLang="ru-RU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решений</a:t>
            </a: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, и/или</a:t>
            </a:r>
          </a:p>
          <a:p>
            <a:pPr marL="342900" marR="0" lvl="0" indent="-342900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79F92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ru-RU" alt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нового знания</a:t>
            </a: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, и/или</a:t>
            </a:r>
          </a:p>
          <a:p>
            <a:pPr marL="342900" marR="0" lvl="0" indent="-342900" algn="just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79F92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ru-RU" alt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эффектного</a:t>
            </a: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 (впечатляющего, вдохновляющего, необыкновенного, удивительного и т.п</a:t>
            </a:r>
            <a:r>
              <a:rPr kumimoji="0" lang="ru-RU" altLang="ru-RU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.) </a:t>
            </a:r>
            <a:r>
              <a:rPr kumimoji="0" lang="ru-RU" alt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выражения воображени</a:t>
            </a: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я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646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Стадии творческого инновационного решения проблемы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7025305" y="860455"/>
            <a:ext cx="1623575" cy="649430"/>
            <a:chOff x="6115155" y="496821"/>
            <a:chExt cx="1623575" cy="649430"/>
          </a:xfrm>
        </p:grpSpPr>
        <p:sp>
          <p:nvSpPr>
            <p:cNvPr id="4" name="Нашивка 3"/>
            <p:cNvSpPr/>
            <p:nvPr/>
          </p:nvSpPr>
          <p:spPr>
            <a:xfrm>
              <a:off x="6115155" y="496821"/>
              <a:ext cx="1623575" cy="649430"/>
            </a:xfrm>
            <a:prstGeom prst="chevron">
              <a:avLst/>
            </a:prstGeom>
            <a:gradFill rotWithShape="1">
              <a:gsLst>
                <a:gs pos="0">
                  <a:srgbClr val="F79646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F79646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F79646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</p:sp>
        <p:sp>
          <p:nvSpPr>
            <p:cNvPr id="5" name="Нашивка 4"/>
            <p:cNvSpPr/>
            <p:nvPr/>
          </p:nvSpPr>
          <p:spPr>
            <a:xfrm>
              <a:off x="6349520" y="496821"/>
              <a:ext cx="1154844" cy="64943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56007" tIns="18669" rIns="18669" bIns="18669" numCol="1" spcCol="1270" anchor="ctr" anchorCtr="0">
              <a:noAutofit/>
            </a:bodyPr>
            <a:lstStyle/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Реализация</a:t>
              </a:r>
              <a:endPara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5727223" y="860456"/>
            <a:ext cx="1333511" cy="601941"/>
            <a:chOff x="4512544" y="520566"/>
            <a:chExt cx="1333511" cy="601941"/>
          </a:xfrm>
        </p:grpSpPr>
        <p:sp>
          <p:nvSpPr>
            <p:cNvPr id="7" name="Нашивка 6"/>
            <p:cNvSpPr/>
            <p:nvPr/>
          </p:nvSpPr>
          <p:spPr>
            <a:xfrm>
              <a:off x="4512544" y="520566"/>
              <a:ext cx="1333511" cy="601941"/>
            </a:xfrm>
            <a:prstGeom prst="chevron">
              <a:avLst/>
            </a:prstGeom>
            <a:gradFill rotWithShape="1">
              <a:gsLst>
                <a:gs pos="0">
                  <a:srgbClr val="4BACC6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4BACC6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4BACC6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</p:sp>
        <p:sp>
          <p:nvSpPr>
            <p:cNvPr id="8" name="Нашивка 4"/>
            <p:cNvSpPr/>
            <p:nvPr/>
          </p:nvSpPr>
          <p:spPr>
            <a:xfrm>
              <a:off x="4813515" y="520566"/>
              <a:ext cx="731570" cy="60194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56007" tIns="18669" rIns="18669" bIns="18669" numCol="1" spcCol="1270" anchor="ctr" anchorCtr="0">
              <a:noAutofit/>
            </a:bodyPr>
            <a:lstStyle/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Оценка</a:t>
              </a:r>
              <a:endPara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4053645" y="860455"/>
            <a:ext cx="1673578" cy="601941"/>
            <a:chOff x="2989451" y="520566"/>
            <a:chExt cx="1673578" cy="601941"/>
          </a:xfrm>
        </p:grpSpPr>
        <p:sp>
          <p:nvSpPr>
            <p:cNvPr id="10" name="Нашивка 9"/>
            <p:cNvSpPr/>
            <p:nvPr/>
          </p:nvSpPr>
          <p:spPr>
            <a:xfrm>
              <a:off x="2989451" y="520566"/>
              <a:ext cx="1673578" cy="601941"/>
            </a:xfrm>
            <a:prstGeom prst="chevron">
              <a:avLst/>
            </a:prstGeom>
            <a:gradFill rotWithShape="1">
              <a:gsLst>
                <a:gs pos="0">
                  <a:srgbClr val="8064A2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8064A2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8064A2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</p:sp>
        <p:sp>
          <p:nvSpPr>
            <p:cNvPr id="11" name="Нашивка 4"/>
            <p:cNvSpPr/>
            <p:nvPr/>
          </p:nvSpPr>
          <p:spPr>
            <a:xfrm>
              <a:off x="3290422" y="520566"/>
              <a:ext cx="1071637" cy="60194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56007" tIns="18669" rIns="18669" bIns="18669" numCol="1" spcCol="1270" anchor="ctr" anchorCtr="0">
              <a:noAutofit/>
            </a:bodyPr>
            <a:lstStyle/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Генерация идеи</a:t>
              </a:r>
              <a:endPara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2509936" y="872070"/>
            <a:ext cx="1543709" cy="601941"/>
            <a:chOff x="1586424" y="527271"/>
            <a:chExt cx="1543709" cy="601941"/>
          </a:xfrm>
        </p:grpSpPr>
        <p:sp>
          <p:nvSpPr>
            <p:cNvPr id="13" name="Нашивка 12"/>
            <p:cNvSpPr/>
            <p:nvPr/>
          </p:nvSpPr>
          <p:spPr>
            <a:xfrm>
              <a:off x="1586424" y="527271"/>
              <a:ext cx="1543709" cy="601941"/>
            </a:xfrm>
            <a:prstGeom prst="chevron">
              <a:avLst/>
            </a:prstGeom>
            <a:gradFill rotWithShape="1">
              <a:gsLst>
                <a:gs pos="0">
                  <a:srgbClr val="9BBB59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9BBB59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9BBB59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</p:sp>
        <p:sp>
          <p:nvSpPr>
            <p:cNvPr id="14" name="Нашивка 4"/>
            <p:cNvSpPr/>
            <p:nvPr/>
          </p:nvSpPr>
          <p:spPr>
            <a:xfrm>
              <a:off x="1887395" y="527271"/>
              <a:ext cx="941768" cy="60194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56007" tIns="18669" rIns="18669" bIns="18669" numCol="1" spcCol="1270" anchor="ctr" anchorCtr="0">
              <a:noAutofit/>
            </a:bodyPr>
            <a:lstStyle/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Анализ проблемы</a:t>
              </a:r>
              <a:endPara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742638" y="836710"/>
            <a:ext cx="1746338" cy="601941"/>
            <a:chOff x="373" y="520566"/>
            <a:chExt cx="1746338" cy="601941"/>
          </a:xfrm>
        </p:grpSpPr>
        <p:sp>
          <p:nvSpPr>
            <p:cNvPr id="16" name="Нашивка 15"/>
            <p:cNvSpPr/>
            <p:nvPr/>
          </p:nvSpPr>
          <p:spPr>
            <a:xfrm>
              <a:off x="373" y="520566"/>
              <a:ext cx="1746338" cy="601941"/>
            </a:xfrm>
            <a:prstGeom prst="chevron">
              <a:avLst/>
            </a:prstGeom>
            <a:gradFill rotWithShape="1">
              <a:gsLst>
                <a:gs pos="0">
                  <a:srgbClr val="C0504D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C0504D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C0504D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</p:sp>
        <p:sp>
          <p:nvSpPr>
            <p:cNvPr id="17" name="Нашивка 4"/>
            <p:cNvSpPr/>
            <p:nvPr/>
          </p:nvSpPr>
          <p:spPr>
            <a:xfrm>
              <a:off x="301344" y="520566"/>
              <a:ext cx="1144397" cy="60194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56007" tIns="18669" rIns="18669" bIns="18669" numCol="1" spcCol="1270" anchor="ctr" anchorCtr="0">
              <a:noAutofit/>
            </a:bodyPr>
            <a:lstStyle/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Постановка</a:t>
              </a:r>
            </a:p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проблемы</a:t>
              </a:r>
              <a:endPara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854253" y="1908443"/>
            <a:ext cx="77946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Четыре стадии креативного процесса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3620663" y="2609489"/>
            <a:ext cx="2030412" cy="1065213"/>
          </a:xfrm>
          <a:prstGeom prst="rect">
            <a:avLst/>
          </a:prstGeom>
          <a:solidFill>
            <a:schemeClr val="tx1">
              <a:lumMod val="65000"/>
            </a:schemeClr>
          </a:solidFill>
          <a:ln w="19050" cap="flat" cmpd="sng" algn="ctr">
            <a:solidFill>
              <a:schemeClr val="tx1"/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Генерация </a:t>
            </a: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идей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ctangle 8"/>
          <p:cNvSpPr>
            <a:spLocks noChangeArrowheads="1"/>
          </p:cNvSpPr>
          <p:nvPr/>
        </p:nvSpPr>
        <p:spPr bwMode="auto">
          <a:xfrm>
            <a:off x="6429375" y="3674702"/>
            <a:ext cx="2030413" cy="1065212"/>
          </a:xfrm>
          <a:prstGeom prst="rect">
            <a:avLst/>
          </a:prstGeom>
          <a:solidFill>
            <a:schemeClr val="tx1">
              <a:lumMod val="65000"/>
            </a:schemeClr>
          </a:solidFill>
          <a:ln w="38100" cap="flat" cmpd="sng" algn="ctr">
            <a:solidFill>
              <a:sysClr val="window" lastClr="FFFFFF"/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Инкубация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 6"/>
          <p:cNvSpPr>
            <a:spLocks noChangeArrowheads="1"/>
          </p:cNvSpPr>
          <p:nvPr/>
        </p:nvSpPr>
        <p:spPr bwMode="auto">
          <a:xfrm>
            <a:off x="464521" y="3542665"/>
            <a:ext cx="2351794" cy="1197249"/>
          </a:xfrm>
          <a:prstGeom prst="rect">
            <a:avLst/>
          </a:prstGeom>
          <a:solidFill>
            <a:schemeClr val="tx1">
              <a:lumMod val="65000"/>
            </a:schemeClr>
          </a:solidFill>
          <a:ln w="25400" cap="flat" cmpd="sng" algn="ctr">
            <a:noFill/>
            <a:prstDash val="solid"/>
            <a:headEnd/>
            <a:tailEnd/>
          </a:ln>
          <a:effectLst>
            <a:outerShdw blurRad="107950" dist="12700" dir="5400000" algn="ctr">
              <a:srgbClr val="000000"/>
            </a:outerShdw>
            <a:softEdge rad="127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Аккумуляция</a:t>
            </a: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знаний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3244234" y="5301208"/>
            <a:ext cx="3014662" cy="1065213"/>
          </a:xfrm>
          <a:prstGeom prst="rect">
            <a:avLst/>
          </a:prstGeom>
          <a:solidFill>
            <a:schemeClr val="tx1">
              <a:lumMod val="65000"/>
            </a:schemeClr>
          </a:solidFill>
          <a:ln w="28575" cap="flat" cmpd="sng" algn="ctr">
            <a:solidFill>
              <a:schemeClr val="tx1"/>
            </a:solidFill>
            <a:prstDash val="solid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Оценка, </a:t>
            </a: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внедрение в практику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394012" y="3789040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ru-RU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libri"/>
                <a:cs typeface="Arial" pitchFamily="34" charset="0"/>
              </a:rPr>
              <a:t>креативный </a:t>
            </a:r>
          </a:p>
          <a:p>
            <a:pPr lvl="0" algn="ctr">
              <a:defRPr/>
            </a:pPr>
            <a:r>
              <a:rPr lang="ru-RU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libri"/>
                <a:cs typeface="Arial" pitchFamily="34" charset="0"/>
              </a:rPr>
              <a:t>процесс</a:t>
            </a:r>
            <a:endParaRPr lang="en-US" sz="32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Calibri"/>
              <a:cs typeface="Arial" pitchFamily="34" charset="0"/>
            </a:endParaRPr>
          </a:p>
        </p:txBody>
      </p:sp>
      <p:sp>
        <p:nvSpPr>
          <p:cNvPr id="27" name="AutoShape 14"/>
          <p:cNvSpPr>
            <a:spLocks noChangeArrowheads="1"/>
          </p:cNvSpPr>
          <p:nvPr/>
        </p:nvSpPr>
        <p:spPr bwMode="auto">
          <a:xfrm>
            <a:off x="1640417" y="2594521"/>
            <a:ext cx="1980246" cy="948144"/>
          </a:xfrm>
          <a:custGeom>
            <a:avLst/>
            <a:gdLst>
              <a:gd name="T0" fmla="*/ 150194776 w 21600"/>
              <a:gd name="T1" fmla="*/ 0 h 21600"/>
              <a:gd name="T2" fmla="*/ 150194776 w 21600"/>
              <a:gd name="T3" fmla="*/ 57264075 h 21600"/>
              <a:gd name="T4" fmla="*/ 32142054 w 21600"/>
              <a:gd name="T5" fmla="*/ 101735803 h 21600"/>
              <a:gd name="T6" fmla="*/ 214478884 w 21600"/>
              <a:gd name="T7" fmla="*/ 28632038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8" name="AutoShape 14"/>
          <p:cNvSpPr>
            <a:spLocks noChangeArrowheads="1"/>
          </p:cNvSpPr>
          <p:nvPr/>
        </p:nvSpPr>
        <p:spPr bwMode="auto">
          <a:xfrm rot="5556586">
            <a:off x="6481779" y="1917371"/>
            <a:ext cx="927959" cy="2588281"/>
          </a:xfrm>
          <a:custGeom>
            <a:avLst/>
            <a:gdLst>
              <a:gd name="T0" fmla="*/ 150194776 w 21600"/>
              <a:gd name="T1" fmla="*/ 0 h 21600"/>
              <a:gd name="T2" fmla="*/ 150194776 w 21600"/>
              <a:gd name="T3" fmla="*/ 57264075 h 21600"/>
              <a:gd name="T4" fmla="*/ 32142054 w 21600"/>
              <a:gd name="T5" fmla="*/ 101735803 h 21600"/>
              <a:gd name="T6" fmla="*/ 214478884 w 21600"/>
              <a:gd name="T7" fmla="*/ 28632038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9" name="AutoShape 14"/>
          <p:cNvSpPr>
            <a:spLocks noChangeArrowheads="1"/>
          </p:cNvSpPr>
          <p:nvPr/>
        </p:nvSpPr>
        <p:spPr bwMode="auto">
          <a:xfrm rot="10800000">
            <a:off x="6305225" y="4739914"/>
            <a:ext cx="1440160" cy="1508626"/>
          </a:xfrm>
          <a:custGeom>
            <a:avLst/>
            <a:gdLst>
              <a:gd name="T0" fmla="*/ 150194776 w 21600"/>
              <a:gd name="T1" fmla="*/ 0 h 21600"/>
              <a:gd name="T2" fmla="*/ 150194776 w 21600"/>
              <a:gd name="T3" fmla="*/ 57264075 h 21600"/>
              <a:gd name="T4" fmla="*/ 32142054 w 21600"/>
              <a:gd name="T5" fmla="*/ 101735803 h 21600"/>
              <a:gd name="T6" fmla="*/ 214478884 w 21600"/>
              <a:gd name="T7" fmla="*/ 28632038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0" name="AutoShape 14"/>
          <p:cNvSpPr>
            <a:spLocks noChangeArrowheads="1"/>
          </p:cNvSpPr>
          <p:nvPr/>
        </p:nvSpPr>
        <p:spPr bwMode="auto">
          <a:xfrm rot="16200000">
            <a:off x="1440068" y="4271451"/>
            <a:ext cx="1335710" cy="2272635"/>
          </a:xfrm>
          <a:custGeom>
            <a:avLst/>
            <a:gdLst>
              <a:gd name="T0" fmla="*/ 150194776 w 21600"/>
              <a:gd name="T1" fmla="*/ 0 h 21600"/>
              <a:gd name="T2" fmla="*/ 150194776 w 21600"/>
              <a:gd name="T3" fmla="*/ 57264075 h 21600"/>
              <a:gd name="T4" fmla="*/ 32142054 w 21600"/>
              <a:gd name="T5" fmla="*/ 101735803 h 21600"/>
              <a:gd name="T6" fmla="*/ 214478884 w 21600"/>
              <a:gd name="T7" fmla="*/ 28632038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7607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8569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Креативное и логическое мышление</a:t>
            </a: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115617" y="874994"/>
            <a:ext cx="2600634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b="1" dirty="0" smtClean="0">
                <a:latin typeface="+mn-lt"/>
                <a:cs typeface="+mn-cs"/>
              </a:rPr>
              <a:t> </a:t>
            </a:r>
            <a:r>
              <a:rPr lang="ru-RU" sz="2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+mn-cs"/>
              </a:rPr>
              <a:t>Креативное</a:t>
            </a:r>
            <a:endParaRPr lang="en-GB" sz="1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5726" y="913926"/>
            <a:ext cx="31073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  <a:defRPr/>
            </a:pPr>
            <a:r>
              <a:rPr lang="ru-RU" sz="2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pitchFamily="34" charset="0"/>
              </a:rPr>
              <a:t>Логическое</a:t>
            </a:r>
            <a:endParaRPr lang="en-GB" sz="1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594320" y="1718431"/>
            <a:ext cx="4572000" cy="449353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r>
              <a:rPr lang="ru-RU" altLang="en-US" sz="2000" b="1" dirty="0">
                <a:latin typeface="Georgia" pitchFamily="18" charset="0"/>
                <a:cs typeface="Arial" pitchFamily="34" charset="0"/>
              </a:rPr>
              <a:t>Искать </a:t>
            </a:r>
            <a:r>
              <a:rPr lang="ru-RU" altLang="en-US" sz="2000" b="1" dirty="0" smtClean="0">
                <a:latin typeface="Georgia" pitchFamily="18" charset="0"/>
                <a:cs typeface="Arial" pitchFamily="34" charset="0"/>
              </a:rPr>
              <a:t>вопросы</a:t>
            </a:r>
            <a:endParaRPr lang="en-GB" altLang="en-US" sz="2000" b="1" dirty="0">
              <a:latin typeface="Georgia" pitchFamily="18" charset="0"/>
              <a:cs typeface="Arial" pitchFamily="34" charset="0"/>
            </a:endParaRPr>
          </a:p>
          <a:p>
            <a:pPr lvl="0" algn="r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r>
              <a:rPr lang="ru-RU" altLang="en-US" sz="2000" b="1" dirty="0">
                <a:latin typeface="Georgia" pitchFamily="18" charset="0"/>
                <a:cs typeface="Arial" pitchFamily="34" charset="0"/>
              </a:rPr>
              <a:t>Разнообразное</a:t>
            </a:r>
            <a:endParaRPr lang="en-GB" altLang="en-US" sz="2000" b="1" dirty="0">
              <a:latin typeface="Georgia" pitchFamily="18" charset="0"/>
              <a:cs typeface="Arial" pitchFamily="34" charset="0"/>
            </a:endParaRPr>
          </a:p>
          <a:p>
            <a:pPr lvl="0" algn="r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r>
              <a:rPr lang="ru-RU" altLang="en-US" sz="2000" b="1" dirty="0">
                <a:latin typeface="Georgia" pitchFamily="18" charset="0"/>
                <a:cs typeface="Arial" pitchFamily="34" charset="0"/>
              </a:rPr>
              <a:t>Исследует разные взгляды</a:t>
            </a:r>
            <a:endParaRPr lang="en-GB" altLang="en-US" sz="2000" b="1" dirty="0">
              <a:latin typeface="Georgia" pitchFamily="18" charset="0"/>
              <a:cs typeface="Arial" pitchFamily="34" charset="0"/>
            </a:endParaRPr>
          </a:p>
          <a:p>
            <a:pPr lvl="0" algn="r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r>
              <a:rPr lang="ru-RU" altLang="en-US" sz="2000" b="1" dirty="0">
                <a:latin typeface="Georgia" pitchFamily="18" charset="0"/>
                <a:cs typeface="Arial" pitchFamily="34" charset="0"/>
              </a:rPr>
              <a:t>Нацелено на реструктуризацию</a:t>
            </a:r>
            <a:endParaRPr lang="en-GB" altLang="en-US" sz="2000" b="1" dirty="0">
              <a:latin typeface="Georgia" pitchFamily="18" charset="0"/>
              <a:cs typeface="Arial" pitchFamily="34" charset="0"/>
            </a:endParaRPr>
          </a:p>
          <a:p>
            <a:pPr lvl="0" algn="r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r>
              <a:rPr lang="ru-RU" altLang="en-US" sz="2000" b="1" dirty="0">
                <a:latin typeface="Georgia" pitchFamily="18" charset="0"/>
                <a:cs typeface="Arial" pitchFamily="34" charset="0"/>
              </a:rPr>
              <a:t>Ищет пути, где идея может помочь</a:t>
            </a:r>
            <a:endParaRPr lang="en-GB" altLang="en-US" sz="2000" b="1" dirty="0">
              <a:latin typeface="Georgia" pitchFamily="18" charset="0"/>
              <a:cs typeface="Arial" pitchFamily="34" charset="0"/>
            </a:endParaRPr>
          </a:p>
          <a:p>
            <a:pPr lvl="0" algn="r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r>
              <a:rPr lang="ru-RU" altLang="en-US" sz="2000" b="1" dirty="0">
                <a:latin typeface="Georgia" pitchFamily="18" charset="0"/>
                <a:cs typeface="Arial" pitchFamily="34" charset="0"/>
              </a:rPr>
              <a:t>Приветствует дискретные скачки</a:t>
            </a:r>
            <a:endParaRPr lang="en-GB" altLang="en-US" sz="2000" b="1" dirty="0">
              <a:latin typeface="Georgia" pitchFamily="18" charset="0"/>
              <a:cs typeface="Arial" pitchFamily="34" charset="0"/>
            </a:endParaRPr>
          </a:p>
          <a:p>
            <a:pPr lvl="0" algn="r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r>
              <a:rPr lang="ru-RU" altLang="en-US" sz="2000" b="1" dirty="0">
                <a:latin typeface="Georgia" pitchFamily="18" charset="0"/>
                <a:cs typeface="Arial" pitchFamily="34" charset="0"/>
              </a:rPr>
              <a:t>Открыт неожиданным событиям</a:t>
            </a:r>
            <a:endParaRPr lang="en-GB" altLang="en-US" sz="2000" b="1" dirty="0">
              <a:latin typeface="Georgia" pitchFamily="18" charset="0"/>
              <a:cs typeface="Arial" pitchFamily="34" charset="0"/>
            </a:endParaRPr>
          </a:p>
          <a:p>
            <a:pPr lvl="0" algn="r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r>
              <a:rPr lang="ru-RU" altLang="en-US" sz="2000" b="1" dirty="0">
                <a:latin typeface="Georgia" pitchFamily="18" charset="0"/>
                <a:cs typeface="Arial" pitchFamily="34" charset="0"/>
              </a:rPr>
              <a:t>Открытость</a:t>
            </a:r>
            <a:endParaRPr lang="en-GB" altLang="en-US" sz="1400" b="1" dirty="0">
              <a:latin typeface="Georgia" pitchFamily="18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94503" y="1694079"/>
            <a:ext cx="20485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r>
              <a:rPr lang="ru-RU" altLang="en-US" sz="20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Искать ответы</a:t>
            </a:r>
            <a:endParaRPr lang="en-GB" altLang="en-US" sz="2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94503" y="2132112"/>
            <a:ext cx="2055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r>
              <a:rPr lang="ru-RU" altLang="en-US" sz="20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Однообразное</a:t>
            </a:r>
            <a:endParaRPr lang="en-GB" altLang="en-US" sz="2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94503" y="2564904"/>
            <a:ext cx="42494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r>
              <a:rPr lang="ru-RU" altLang="en-US" sz="20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Стоит на правильных позициях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928850" y="3038288"/>
            <a:ext cx="41499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r>
              <a:rPr lang="ru-RU" altLang="en-US" sz="2000" b="1" dirty="0" smtClean="0">
                <a:solidFill>
                  <a:prstClr val="white"/>
                </a:solidFill>
                <a:latin typeface="Georgia" pitchFamily="18" charset="0"/>
                <a:cs typeface="Arial" pitchFamily="34" charset="0"/>
              </a:rPr>
              <a:t>Нацелено</a:t>
            </a:r>
            <a:r>
              <a:rPr lang="ru-RU" altLang="en-US" sz="2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на явную </a:t>
            </a:r>
            <a:r>
              <a:rPr lang="ru-RU" altLang="en-US" sz="20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структуру</a:t>
            </a:r>
            <a:endParaRPr lang="en-GB" altLang="en-US" sz="2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928850" y="3778966"/>
            <a:ext cx="27858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lnSpc>
                <a:spcPct val="90000"/>
              </a:lnSpc>
              <a:spcAft>
                <a:spcPct val="0"/>
              </a:spcAft>
            </a:pPr>
            <a:r>
              <a:rPr lang="ru-RU" altLang="en-US" sz="20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Говорит, когда идея </a:t>
            </a:r>
            <a:endParaRPr lang="ru-RU" altLang="en-US" sz="2000" b="1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lnSpc>
                <a:spcPct val="90000"/>
              </a:lnSpc>
              <a:spcAft>
                <a:spcPct val="0"/>
              </a:spcAft>
            </a:pPr>
            <a:r>
              <a:rPr lang="ru-RU" altLang="en-US" sz="2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altLang="en-US" sz="20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сработает</a:t>
            </a:r>
            <a:endParaRPr lang="en-GB" altLang="en-US" sz="2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956504" y="4561733"/>
            <a:ext cx="38659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r>
              <a:rPr lang="ru-RU" altLang="en-US" sz="20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Использует логические шаги</a:t>
            </a:r>
            <a:endParaRPr lang="en-GB" altLang="en-US" sz="2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945618" y="5229200"/>
            <a:ext cx="3913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r>
              <a:rPr lang="ru-RU" altLang="en-US" sz="20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Фокус на том, что устойчиво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142415" y="5828236"/>
            <a:ext cx="16927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r>
              <a:rPr lang="ru-RU" altLang="en-US" sz="20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Закрытость</a:t>
            </a:r>
            <a:endParaRPr lang="en-GB" alt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Двойная стрелка влево/вправо 14"/>
          <p:cNvSpPr/>
          <p:nvPr/>
        </p:nvSpPr>
        <p:spPr>
          <a:xfrm>
            <a:off x="3944679" y="1746605"/>
            <a:ext cx="826559" cy="344980"/>
          </a:xfrm>
          <a:prstGeom prst="leftRightArrow">
            <a:avLst/>
          </a:prstGeom>
          <a:solidFill>
            <a:schemeClr val="tx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Двойная стрелка влево/вправо 15"/>
          <p:cNvSpPr/>
          <p:nvPr/>
        </p:nvSpPr>
        <p:spPr>
          <a:xfrm>
            <a:off x="3977680" y="2164156"/>
            <a:ext cx="826559" cy="344980"/>
          </a:xfrm>
          <a:prstGeom prst="leftRightArrow">
            <a:avLst/>
          </a:prstGeom>
          <a:solidFill>
            <a:schemeClr val="tx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Двойная стрелка влево/вправо 16"/>
          <p:cNvSpPr/>
          <p:nvPr/>
        </p:nvSpPr>
        <p:spPr>
          <a:xfrm>
            <a:off x="3973989" y="2564904"/>
            <a:ext cx="826559" cy="344980"/>
          </a:xfrm>
          <a:prstGeom prst="leftRightArrow">
            <a:avLst/>
          </a:prstGeom>
          <a:solidFill>
            <a:schemeClr val="tx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Двойная стрелка влево/вправо 17"/>
          <p:cNvSpPr/>
          <p:nvPr/>
        </p:nvSpPr>
        <p:spPr>
          <a:xfrm>
            <a:off x="3977680" y="3062640"/>
            <a:ext cx="826559" cy="344980"/>
          </a:xfrm>
          <a:prstGeom prst="leftRightArrow">
            <a:avLst/>
          </a:prstGeom>
          <a:solidFill>
            <a:schemeClr val="tx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Двойная стрелка влево/вправо 18"/>
          <p:cNvSpPr/>
          <p:nvPr/>
        </p:nvSpPr>
        <p:spPr>
          <a:xfrm>
            <a:off x="3995760" y="3929641"/>
            <a:ext cx="826559" cy="344980"/>
          </a:xfrm>
          <a:prstGeom prst="leftRightArrow">
            <a:avLst/>
          </a:prstGeom>
          <a:solidFill>
            <a:schemeClr val="tx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Двойная стрелка влево/вправо 19"/>
          <p:cNvSpPr/>
          <p:nvPr/>
        </p:nvSpPr>
        <p:spPr>
          <a:xfrm>
            <a:off x="4067944" y="4561733"/>
            <a:ext cx="826559" cy="344980"/>
          </a:xfrm>
          <a:prstGeom prst="leftRightArrow">
            <a:avLst/>
          </a:prstGeom>
          <a:solidFill>
            <a:schemeClr val="tx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Двойная стрелка влево/вправо 20"/>
          <p:cNvSpPr/>
          <p:nvPr/>
        </p:nvSpPr>
        <p:spPr>
          <a:xfrm>
            <a:off x="4052990" y="5241376"/>
            <a:ext cx="826559" cy="344980"/>
          </a:xfrm>
          <a:prstGeom prst="leftRightArrow">
            <a:avLst/>
          </a:prstGeom>
          <a:solidFill>
            <a:schemeClr val="tx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Двойная стрелка влево/вправо 21"/>
          <p:cNvSpPr/>
          <p:nvPr/>
        </p:nvSpPr>
        <p:spPr>
          <a:xfrm>
            <a:off x="4111864" y="5866989"/>
            <a:ext cx="826559" cy="344980"/>
          </a:xfrm>
          <a:prstGeom prst="leftRightArrow">
            <a:avLst/>
          </a:prstGeom>
          <a:solidFill>
            <a:schemeClr val="tx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133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11352" y="620688"/>
            <a:ext cx="5832648" cy="3093328"/>
          </a:xfrm>
        </p:spPr>
        <p:txBody>
          <a:bodyPr>
            <a:normAutofit fontScale="90000"/>
          </a:bodyPr>
          <a:lstStyle/>
          <a:p>
            <a:pPr algn="l"/>
            <a:r>
              <a:rPr lang="ru-RU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</a:t>
            </a:r>
            <a:r>
              <a:rPr lang="ru-RU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anose="03010101010201010101" pitchFamily="66" charset="0"/>
              </a:rPr>
              <a:t>Воспитывая  детей, нынешние  родители воспитывают  будущую  историю  нашей  страны  и, значит, и  историю  мира».</a:t>
            </a:r>
            <a:br>
              <a:rPr lang="ru-RU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anose="03010101010201010101" pitchFamily="66" charset="0"/>
              </a:rPr>
            </a:br>
            <a:endParaRPr lang="ru-RU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12" y="836712"/>
            <a:ext cx="2903536" cy="23889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2" descr="https://mudryemysli.ru/wp-content/uploads/2018/12/safe_image-15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771800" y="4293095"/>
            <a:ext cx="5832648" cy="888345"/>
          </a:xfrm>
          <a:prstGeom prst="rect">
            <a:avLst/>
          </a:prstGeom>
        </p:spPr>
        <p:txBody>
          <a:bodyPr vert="horz" lIns="45720" rIns="45720" anchor="t">
            <a:normAutofit fontScale="60000" lnSpcReduction="20000"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lang="en-US" sz="4600" b="1" kern="1200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53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anose="03010101010201010101" pitchFamily="66" charset="0"/>
              </a:rPr>
              <a:t>А. Макаренко</a:t>
            </a:r>
            <a:r>
              <a:rPr lang="ru-RU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anose="03010101010201010101" pitchFamily="66" charset="0"/>
              </a:rPr>
              <a:t/>
            </a:r>
            <a:br>
              <a:rPr lang="ru-RU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anose="03010101010201010101" pitchFamily="66" charset="0"/>
              </a:rPr>
            </a:br>
            <a:endParaRPr lang="ru-RU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2053" name="Picture 5" descr="26 декабря 1955 года состоялась премьера художественного фильма &amp;quot;Педаг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07987">
            <a:off x="440895" y="3966321"/>
            <a:ext cx="1857375" cy="267061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9" descr="Макаренко, А.С.: О воспитании молодежи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567" y="3886062"/>
            <a:ext cx="1944216" cy="25095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 descr="Макаренко Антон Семенович Общение с трудными детьми - страница 0. АСТ.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9660">
            <a:off x="4088977" y="4083011"/>
            <a:ext cx="1981200" cy="26163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61101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80528" y="3583"/>
            <a:ext cx="943304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i="0" u="none" strike="noStrike" baseline="0" dirty="0" smtClean="0">
              <a:solidFill>
                <a:srgbClr val="000000"/>
              </a:solidFill>
              <a:latin typeface="Georgia" pitchFamily="18" charset="0"/>
            </a:endParaRPr>
          </a:p>
          <a:p>
            <a:pPr algn="ctr"/>
            <a:endParaRPr lang="ru-RU" b="1" dirty="0">
              <a:latin typeface="Georg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8138" y="2071677"/>
            <a:ext cx="865347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r>
              <a:rPr lang="ru-RU" b="1" dirty="0" smtClean="0">
                <a:solidFill>
                  <a:srgbClr val="FFFF00"/>
                </a:solidFill>
              </a:rPr>
              <a:t>Рынок </a:t>
            </a:r>
            <a:r>
              <a:rPr lang="ru-RU" b="1" dirty="0">
                <a:solidFill>
                  <a:srgbClr val="FFFF00"/>
                </a:solidFill>
              </a:rPr>
              <a:t>труда требует: </a:t>
            </a:r>
            <a:r>
              <a:rPr lang="ru-RU" b="0" i="1" u="none" strike="noStrike" baseline="0" dirty="0" smtClean="0">
                <a:solidFill>
                  <a:srgbClr val="FFFF00"/>
                </a:solidFill>
                <a:latin typeface="Calibri"/>
              </a:rPr>
              <a:t>качественно новых </a:t>
            </a:r>
            <a:r>
              <a:rPr lang="ru-RU" dirty="0">
                <a:solidFill>
                  <a:srgbClr val="FFFF00"/>
                </a:solidFill>
                <a:latin typeface="Calibri"/>
              </a:rPr>
              <a:t> </a:t>
            </a:r>
            <a:r>
              <a:rPr lang="ru-RU" b="0" i="1" u="none" strike="noStrike" baseline="0" dirty="0" smtClean="0">
                <a:solidFill>
                  <a:srgbClr val="FFFF00"/>
                </a:solidFill>
                <a:latin typeface="Calibri"/>
              </a:rPr>
              <a:t>образовательных  результатов:</a:t>
            </a:r>
          </a:p>
          <a:p>
            <a:pPr algn="just"/>
            <a:r>
              <a:rPr lang="ru-RU" b="1" i="1" dirty="0">
                <a:solidFill>
                  <a:prstClr val="white"/>
                </a:solidFill>
                <a:latin typeface="Calibri"/>
              </a:rPr>
              <a:t>новой грамотности, навыков «4К</a:t>
            </a:r>
            <a:r>
              <a:rPr lang="ru-RU" b="1" i="1" dirty="0" smtClean="0">
                <a:solidFill>
                  <a:prstClr val="white"/>
                </a:solidFill>
                <a:latin typeface="Calibri"/>
              </a:rPr>
              <a:t>» (</a:t>
            </a:r>
            <a:r>
              <a:rPr lang="ru-RU" b="0" i="0" dirty="0" smtClean="0">
                <a:effectLst/>
                <a:latin typeface="Helvetica Neue"/>
              </a:rPr>
              <a:t>идея, предложенная компанией «</a:t>
            </a:r>
            <a:r>
              <a:rPr lang="ru-RU" b="0" i="0" dirty="0" err="1" smtClean="0">
                <a:effectLst/>
                <a:latin typeface="Helvetica Neue"/>
              </a:rPr>
              <a:t>Partnership</a:t>
            </a:r>
            <a:r>
              <a:rPr lang="ru-RU" b="0" i="0" dirty="0" smtClean="0">
                <a:effectLst/>
                <a:latin typeface="Helvetica Neue"/>
              </a:rPr>
              <a:t> </a:t>
            </a:r>
            <a:r>
              <a:rPr lang="ru-RU" b="0" i="0" dirty="0" err="1" smtClean="0">
                <a:effectLst/>
                <a:latin typeface="Helvetica Neue"/>
              </a:rPr>
              <a:t>for</a:t>
            </a:r>
            <a:r>
              <a:rPr lang="ru-RU" b="0" i="0" dirty="0" smtClean="0">
                <a:effectLst/>
                <a:latin typeface="Helvetica Neue"/>
              </a:rPr>
              <a:t> 21st </a:t>
            </a:r>
            <a:r>
              <a:rPr lang="ru-RU" b="0" i="0" dirty="0" err="1" smtClean="0">
                <a:effectLst/>
                <a:latin typeface="Helvetica Neue"/>
              </a:rPr>
              <a:t>Century</a:t>
            </a:r>
            <a:r>
              <a:rPr lang="ru-RU" b="0" i="0" dirty="0" smtClean="0">
                <a:effectLst/>
                <a:latin typeface="Helvetica Neue"/>
              </a:rPr>
              <a:t> </a:t>
            </a:r>
            <a:r>
              <a:rPr lang="ru-RU" b="0" i="0" dirty="0" err="1" smtClean="0">
                <a:effectLst/>
                <a:latin typeface="Helvetica Neue"/>
              </a:rPr>
              <a:t>Skills</a:t>
            </a:r>
            <a:r>
              <a:rPr lang="ru-RU" b="0" i="0" dirty="0" smtClean="0">
                <a:effectLst/>
                <a:latin typeface="Helvetica Neue"/>
              </a:rPr>
              <a:t>» для преодоления разрыва между знаниями, которые получают студенты в вузе и теми навыками, владение которыми ожидают от них работодатели. </a:t>
            </a:r>
          </a:p>
          <a:p>
            <a:pPr algn="just"/>
            <a:r>
              <a:rPr lang="ru-RU" b="0" i="0" dirty="0" smtClean="0">
                <a:effectLst/>
                <a:latin typeface="Helvetica Neue"/>
              </a:rPr>
              <a:t>Метод имеет краткое название «4К»: </a:t>
            </a:r>
            <a:r>
              <a:rPr lang="ru-RU" sz="2000" b="0" i="1" dirty="0" smtClean="0">
                <a:effectLst/>
                <a:latin typeface="Helvetica Neue"/>
              </a:rPr>
              <a:t>Коммуникация, Креативность, Критическое мышление и Командная работа</a:t>
            </a:r>
            <a:r>
              <a:rPr lang="ru-RU" b="0" i="0" dirty="0" smtClean="0">
                <a:effectLst/>
                <a:latin typeface="Helvetica Neue"/>
              </a:rPr>
              <a:t>). </a:t>
            </a:r>
            <a:endParaRPr lang="ru-RU" i="1" dirty="0">
              <a:latin typeface="Calibri"/>
            </a:endParaRP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8138" y="4572008"/>
            <a:ext cx="83474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dirty="0" smtClean="0">
                <a:effectLst/>
                <a:latin typeface="Georgia" pitchFamily="18" charset="0"/>
              </a:rPr>
              <a:t>Сейчас </a:t>
            </a:r>
            <a:r>
              <a:rPr lang="ru-RU" b="0" i="0" dirty="0" err="1" smtClean="0">
                <a:solidFill>
                  <a:srgbClr val="FFFF00"/>
                </a:solidFill>
                <a:effectLst/>
                <a:latin typeface="Georgia" pitchFamily="18" charset="0"/>
              </a:rPr>
              <a:t>soft</a:t>
            </a:r>
            <a:r>
              <a:rPr lang="ru-RU" b="0" i="0" dirty="0" smtClean="0">
                <a:solidFill>
                  <a:srgbClr val="FFFF00"/>
                </a:solidFill>
                <a:effectLst/>
                <a:latin typeface="Georgia" pitchFamily="18" charset="0"/>
              </a:rPr>
              <a:t> </a:t>
            </a:r>
            <a:r>
              <a:rPr lang="ru-RU" b="0" i="0" dirty="0" err="1" smtClean="0">
                <a:solidFill>
                  <a:srgbClr val="FFFF00"/>
                </a:solidFill>
                <a:effectLst/>
                <a:latin typeface="Georgia" pitchFamily="18" charset="0"/>
              </a:rPr>
              <a:t>skills</a:t>
            </a:r>
            <a:r>
              <a:rPr lang="ru-RU" b="0" i="0" dirty="0" smtClean="0">
                <a:solidFill>
                  <a:srgbClr val="FFFF00"/>
                </a:solidFill>
                <a:effectLst/>
                <a:latin typeface="Georgia" pitchFamily="18" charset="0"/>
              </a:rPr>
              <a:t> </a:t>
            </a:r>
            <a:r>
              <a:rPr lang="ru-RU" b="0" i="0" dirty="0" smtClean="0">
                <a:effectLst/>
                <a:latin typeface="Georgia" pitchFamily="18" charset="0"/>
              </a:rPr>
              <a:t>становятся все важнее. В 2016-м году на </a:t>
            </a:r>
            <a:r>
              <a:rPr lang="ru-RU" b="0" i="0" u="none" strike="noStrike" dirty="0" smtClean="0">
                <a:effectLst/>
                <a:latin typeface="Georgia" pitchFamily="18" charset="0"/>
              </a:rPr>
              <a:t>Всемирном экономическом форуме в Давосе</a:t>
            </a:r>
            <a:r>
              <a:rPr lang="ru-RU" b="0" i="0" dirty="0" smtClean="0">
                <a:effectLst/>
                <a:latin typeface="Georgia" pitchFamily="18" charset="0"/>
              </a:rPr>
              <a:t> все самые важные профессиональные навыки будущего поделили на три категории: грамотность, компетенции, черты характера. 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0"/>
            <a:ext cx="8929718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elvetica Neue"/>
                <a:ea typeface="Calibri" pitchFamily="34" charset="0"/>
                <a:cs typeface="Times New Roman" pitchFamily="18" charset="0"/>
              </a:rPr>
              <a:t>Самое молодое направление компетенций российского образования, которое было включено в ФГОС в 2018 году. </a:t>
            </a:r>
          </a:p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Helvetica Neue"/>
                <a:ea typeface="Calibri" pitchFamily="34" charset="0"/>
                <a:cs typeface="Times New Roman" pitchFamily="18" charset="0"/>
              </a:rPr>
              <a:t>Глобальная компетентность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Helvetica Neue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elvetica Neue"/>
                <a:ea typeface="Calibri" pitchFamily="34" charset="0"/>
                <a:cs typeface="Times New Roman" pitchFamily="18" charset="0"/>
              </a:rPr>
              <a:t>– это достояние личности как цель образования человека на протяжении всей его жизни. </a:t>
            </a:r>
          </a:p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Helvetica Neue"/>
                <a:ea typeface="Calibri" pitchFamily="34" charset="0"/>
                <a:cs typeface="Times New Roman" pitchFamily="18" charset="0"/>
              </a:rPr>
              <a:t>Глобальная компетенция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Helvetica Neue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elvetica Neue"/>
                <a:ea typeface="Calibri" pitchFamily="34" charset="0"/>
                <a:cs typeface="Times New Roman" pitchFamily="18" charset="0"/>
              </a:rPr>
              <a:t>– это ценностно-интегративный компонент функциональной грамотности, имеющий  собственное предметное содержание, ценностную основу и нацеленный на формирование учебных навыков.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elvetica Neue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757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52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7545" y="620688"/>
            <a:ext cx="7848872" cy="57606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047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www.obrbratsk.ru/do/ooo/monitoring-kachestva-obrazovaniya/diagnostika-funktsionalnoy-gramotnosti/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0808"/>
            <a:ext cx="8712968" cy="44644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404664"/>
            <a:ext cx="91440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00" b="0" i="0" u="none" strike="noStrike" baseline="0" dirty="0" smtClean="0">
              <a:solidFill>
                <a:srgbClr val="000000"/>
              </a:solidFill>
              <a:latin typeface="Calibri"/>
            </a:endParaRPr>
          </a:p>
          <a:p>
            <a:pPr algn="ctr"/>
            <a:r>
              <a:rPr lang="ru-RU" b="1" i="0" u="none" strike="noStrike" baseline="0" dirty="0" smtClean="0">
                <a:latin typeface="Georgia" pitchFamily="18" charset="0"/>
              </a:rPr>
              <a:t>СОСТАВЛЯЮЩИЕ ФУНКЦИОНАЛЬНОЙ ГРАМОТНОСТИ.</a:t>
            </a:r>
          </a:p>
          <a:p>
            <a:pPr algn="ctr"/>
            <a:r>
              <a:rPr lang="ru-RU" b="1" i="0" u="none" strike="noStrike" baseline="0" dirty="0" smtClean="0">
                <a:latin typeface="Georgia" pitchFamily="18" charset="0"/>
              </a:rPr>
              <a:t> МОДЕЛЬ PISA </a:t>
            </a:r>
            <a:endParaRPr lang="ru-RU" b="1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6451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332656"/>
            <a:ext cx="9036496" cy="94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040" algn="ctr">
              <a:lnSpc>
                <a:spcPct val="105000"/>
              </a:lnSpc>
              <a:spcBef>
                <a:spcPts val="570"/>
              </a:spcBef>
              <a:spcAft>
                <a:spcPts val="0"/>
              </a:spcAft>
            </a:pPr>
            <a:r>
              <a:rPr lang="ru-RU" sz="2400" b="1" spc="-20" dirty="0" smtClean="0">
                <a:effectLst/>
                <a:latin typeface="Georgia" pitchFamily="18" charset="0"/>
                <a:ea typeface="Microsoft Sans Serif"/>
              </a:rPr>
              <a:t>Роль</a:t>
            </a:r>
            <a:r>
              <a:rPr lang="ru-RU" sz="2400" b="1" spc="-140" dirty="0" smtClean="0">
                <a:effectLst/>
                <a:latin typeface="Georgia" pitchFamily="18" charset="0"/>
                <a:ea typeface="Microsoft Sans Serif"/>
              </a:rPr>
              <a:t> </a:t>
            </a:r>
            <a:r>
              <a:rPr lang="ru-RU" sz="2400" b="1" spc="-20" dirty="0" smtClean="0">
                <a:effectLst/>
                <a:latin typeface="Georgia" pitchFamily="18" charset="0"/>
                <a:ea typeface="Microsoft Sans Serif"/>
              </a:rPr>
              <a:t>школы</a:t>
            </a:r>
            <a:r>
              <a:rPr lang="ru-RU" sz="2400" b="1" spc="-140" dirty="0" smtClean="0">
                <a:effectLst/>
                <a:latin typeface="Georgia" pitchFamily="18" charset="0"/>
                <a:ea typeface="Microsoft Sans Serif"/>
              </a:rPr>
              <a:t> </a:t>
            </a:r>
            <a:r>
              <a:rPr lang="ru-RU" sz="2400" b="1" spc="-20" dirty="0" smtClean="0">
                <a:effectLst/>
                <a:latin typeface="Georgia" pitchFamily="18" charset="0"/>
                <a:ea typeface="Microsoft Sans Serif"/>
              </a:rPr>
              <a:t>в</a:t>
            </a:r>
            <a:r>
              <a:rPr lang="ru-RU" sz="2400" b="1" spc="-130" dirty="0" smtClean="0">
                <a:effectLst/>
                <a:latin typeface="Georgia" pitchFamily="18" charset="0"/>
                <a:ea typeface="Microsoft Sans Serif"/>
              </a:rPr>
              <a:t> </a:t>
            </a:r>
            <a:r>
              <a:rPr lang="ru-RU" sz="2400" b="1" spc="-20" dirty="0" smtClean="0">
                <a:effectLst/>
                <a:latin typeface="Georgia" pitchFamily="18" charset="0"/>
                <a:ea typeface="Microsoft Sans Serif"/>
              </a:rPr>
              <a:t>формировании</a:t>
            </a:r>
            <a:r>
              <a:rPr lang="ru-RU" sz="2400" b="1" spc="-150" dirty="0" smtClean="0">
                <a:effectLst/>
                <a:latin typeface="Georgia" pitchFamily="18" charset="0"/>
                <a:ea typeface="Microsoft Sans Serif"/>
              </a:rPr>
              <a:t>  </a:t>
            </a:r>
          </a:p>
          <a:p>
            <a:pPr marL="66040" algn="ctr">
              <a:lnSpc>
                <a:spcPct val="105000"/>
              </a:lnSpc>
              <a:spcBef>
                <a:spcPts val="570"/>
              </a:spcBef>
              <a:spcAft>
                <a:spcPts val="0"/>
              </a:spcAft>
            </a:pPr>
            <a:r>
              <a:rPr lang="ru-RU" sz="2400" b="1" spc="-20" dirty="0" smtClean="0">
                <a:effectLst/>
                <a:latin typeface="Georgia" pitchFamily="18" charset="0"/>
                <a:ea typeface="Microsoft Sans Serif"/>
              </a:rPr>
              <a:t>у</a:t>
            </a:r>
            <a:r>
              <a:rPr lang="ru-RU" sz="2400" b="1" spc="-135" dirty="0" smtClean="0">
                <a:effectLst/>
                <a:latin typeface="Georgia" pitchFamily="18" charset="0"/>
                <a:ea typeface="Microsoft Sans Serif"/>
              </a:rPr>
              <a:t>  </a:t>
            </a:r>
            <a:r>
              <a:rPr lang="ru-RU" sz="2400" b="1" spc="-20" dirty="0" smtClean="0">
                <a:effectLst/>
                <a:latin typeface="Georgia" pitchFamily="18" charset="0"/>
                <a:ea typeface="Microsoft Sans Serif"/>
              </a:rPr>
              <a:t>учеников </a:t>
            </a:r>
            <a:r>
              <a:rPr lang="ru-RU" sz="2400" b="1" spc="-140" dirty="0" smtClean="0">
                <a:effectLst/>
                <a:latin typeface="Georgia" pitchFamily="18" charset="0"/>
                <a:ea typeface="Microsoft Sans Serif"/>
              </a:rPr>
              <a:t> </a:t>
            </a:r>
            <a:r>
              <a:rPr lang="ru-RU" sz="2400" b="1" spc="-20" dirty="0" smtClean="0">
                <a:effectLst/>
                <a:latin typeface="Georgia" pitchFamily="18" charset="0"/>
                <a:ea typeface="Microsoft Sans Serif"/>
              </a:rPr>
              <a:t>глобальной </a:t>
            </a:r>
            <a:r>
              <a:rPr lang="ru-RU" sz="2400" b="1" spc="-690" dirty="0" smtClean="0">
                <a:effectLst/>
                <a:latin typeface="Georgia" pitchFamily="18" charset="0"/>
                <a:ea typeface="Microsoft Sans Serif"/>
              </a:rPr>
              <a:t> </a:t>
            </a:r>
            <a:r>
              <a:rPr lang="ru-RU" sz="2400" b="1" dirty="0" smtClean="0">
                <a:effectLst/>
                <a:latin typeface="Georgia" pitchFamily="18" charset="0"/>
                <a:ea typeface="Microsoft Sans Serif"/>
              </a:rPr>
              <a:t>компетентности</a:t>
            </a:r>
            <a:endParaRPr lang="ru-RU" sz="2400" b="1" dirty="0">
              <a:effectLst/>
              <a:latin typeface="Georgia" pitchFamily="18" charset="0"/>
              <a:ea typeface="Microsoft Sans Serif"/>
            </a:endParaRPr>
          </a:p>
        </p:txBody>
      </p:sp>
      <p:sp>
        <p:nvSpPr>
          <p:cNvPr id="3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392" tIns="355488" rIns="91440" bIns="17774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120909" y="1551062"/>
            <a:ext cx="8901511" cy="4529779"/>
            <a:chOff x="380" y="91"/>
            <a:chExt cx="13281" cy="7133"/>
          </a:xfrm>
        </p:grpSpPr>
        <p:sp>
          <p:nvSpPr>
            <p:cNvPr id="5" name="Freeform 15"/>
            <p:cNvSpPr>
              <a:spLocks/>
            </p:cNvSpPr>
            <p:nvPr/>
          </p:nvSpPr>
          <p:spPr bwMode="auto">
            <a:xfrm>
              <a:off x="5060" y="2766"/>
              <a:ext cx="4032" cy="1651"/>
            </a:xfrm>
            <a:custGeom>
              <a:avLst/>
              <a:gdLst>
                <a:gd name="T0" fmla="+- 0 8817 5061"/>
                <a:gd name="T1" fmla="*/ T0 w 4032"/>
                <a:gd name="T2" fmla="+- 0 2767 2767"/>
                <a:gd name="T3" fmla="*/ 2767 h 1651"/>
                <a:gd name="T4" fmla="+- 0 5336 5061"/>
                <a:gd name="T5" fmla="*/ T4 w 4032"/>
                <a:gd name="T6" fmla="+- 0 2767 2767"/>
                <a:gd name="T7" fmla="*/ 2767 h 1651"/>
                <a:gd name="T8" fmla="+- 0 5263 5061"/>
                <a:gd name="T9" fmla="*/ T8 w 4032"/>
                <a:gd name="T10" fmla="+- 0 2777 2767"/>
                <a:gd name="T11" fmla="*/ 2777 h 1651"/>
                <a:gd name="T12" fmla="+- 0 5197 5061"/>
                <a:gd name="T13" fmla="*/ T12 w 4032"/>
                <a:gd name="T14" fmla="+- 0 2804 2767"/>
                <a:gd name="T15" fmla="*/ 2804 h 1651"/>
                <a:gd name="T16" fmla="+- 0 5141 5061"/>
                <a:gd name="T17" fmla="*/ T16 w 4032"/>
                <a:gd name="T18" fmla="+- 0 2847 2767"/>
                <a:gd name="T19" fmla="*/ 2847 h 1651"/>
                <a:gd name="T20" fmla="+- 0 5098 5061"/>
                <a:gd name="T21" fmla="*/ T20 w 4032"/>
                <a:gd name="T22" fmla="+- 0 2903 2767"/>
                <a:gd name="T23" fmla="*/ 2903 h 1651"/>
                <a:gd name="T24" fmla="+- 0 5070 5061"/>
                <a:gd name="T25" fmla="*/ T24 w 4032"/>
                <a:gd name="T26" fmla="+- 0 2969 2767"/>
                <a:gd name="T27" fmla="*/ 2969 h 1651"/>
                <a:gd name="T28" fmla="+- 0 5061 5061"/>
                <a:gd name="T29" fmla="*/ T28 w 4032"/>
                <a:gd name="T30" fmla="+- 0 3042 2767"/>
                <a:gd name="T31" fmla="*/ 3042 h 1651"/>
                <a:gd name="T32" fmla="+- 0 5061 5061"/>
                <a:gd name="T33" fmla="*/ T32 w 4032"/>
                <a:gd name="T34" fmla="+- 0 4143 2767"/>
                <a:gd name="T35" fmla="*/ 4143 h 1651"/>
                <a:gd name="T36" fmla="+- 0 5070 5061"/>
                <a:gd name="T37" fmla="*/ T36 w 4032"/>
                <a:gd name="T38" fmla="+- 0 4216 2767"/>
                <a:gd name="T39" fmla="*/ 4216 h 1651"/>
                <a:gd name="T40" fmla="+- 0 5098 5061"/>
                <a:gd name="T41" fmla="*/ T40 w 4032"/>
                <a:gd name="T42" fmla="+- 0 4281 2767"/>
                <a:gd name="T43" fmla="*/ 4281 h 1651"/>
                <a:gd name="T44" fmla="+- 0 5141 5061"/>
                <a:gd name="T45" fmla="*/ T44 w 4032"/>
                <a:gd name="T46" fmla="+- 0 4337 2767"/>
                <a:gd name="T47" fmla="*/ 4337 h 1651"/>
                <a:gd name="T48" fmla="+- 0 5197 5061"/>
                <a:gd name="T49" fmla="*/ T48 w 4032"/>
                <a:gd name="T50" fmla="+- 0 4380 2767"/>
                <a:gd name="T51" fmla="*/ 4380 h 1651"/>
                <a:gd name="T52" fmla="+- 0 5263 5061"/>
                <a:gd name="T53" fmla="*/ T52 w 4032"/>
                <a:gd name="T54" fmla="+- 0 4408 2767"/>
                <a:gd name="T55" fmla="*/ 4408 h 1651"/>
                <a:gd name="T56" fmla="+- 0 5336 5061"/>
                <a:gd name="T57" fmla="*/ T56 w 4032"/>
                <a:gd name="T58" fmla="+- 0 4418 2767"/>
                <a:gd name="T59" fmla="*/ 4418 h 1651"/>
                <a:gd name="T60" fmla="+- 0 8817 5061"/>
                <a:gd name="T61" fmla="*/ T60 w 4032"/>
                <a:gd name="T62" fmla="+- 0 4418 2767"/>
                <a:gd name="T63" fmla="*/ 4418 h 1651"/>
                <a:gd name="T64" fmla="+- 0 8890 5061"/>
                <a:gd name="T65" fmla="*/ T64 w 4032"/>
                <a:gd name="T66" fmla="+- 0 4408 2767"/>
                <a:gd name="T67" fmla="*/ 4408 h 1651"/>
                <a:gd name="T68" fmla="+- 0 8956 5061"/>
                <a:gd name="T69" fmla="*/ T68 w 4032"/>
                <a:gd name="T70" fmla="+- 0 4380 2767"/>
                <a:gd name="T71" fmla="*/ 4380 h 1651"/>
                <a:gd name="T72" fmla="+- 0 9011 5061"/>
                <a:gd name="T73" fmla="*/ T72 w 4032"/>
                <a:gd name="T74" fmla="+- 0 4337 2767"/>
                <a:gd name="T75" fmla="*/ 4337 h 1651"/>
                <a:gd name="T76" fmla="+- 0 9054 5061"/>
                <a:gd name="T77" fmla="*/ T76 w 4032"/>
                <a:gd name="T78" fmla="+- 0 4281 2767"/>
                <a:gd name="T79" fmla="*/ 4281 h 1651"/>
                <a:gd name="T80" fmla="+- 0 9082 5061"/>
                <a:gd name="T81" fmla="*/ T80 w 4032"/>
                <a:gd name="T82" fmla="+- 0 4216 2767"/>
                <a:gd name="T83" fmla="*/ 4216 h 1651"/>
                <a:gd name="T84" fmla="+- 0 9092 5061"/>
                <a:gd name="T85" fmla="*/ T84 w 4032"/>
                <a:gd name="T86" fmla="+- 0 4143 2767"/>
                <a:gd name="T87" fmla="*/ 4143 h 1651"/>
                <a:gd name="T88" fmla="+- 0 9092 5061"/>
                <a:gd name="T89" fmla="*/ T88 w 4032"/>
                <a:gd name="T90" fmla="+- 0 3042 2767"/>
                <a:gd name="T91" fmla="*/ 3042 h 1651"/>
                <a:gd name="T92" fmla="+- 0 9082 5061"/>
                <a:gd name="T93" fmla="*/ T92 w 4032"/>
                <a:gd name="T94" fmla="+- 0 2969 2767"/>
                <a:gd name="T95" fmla="*/ 2969 h 1651"/>
                <a:gd name="T96" fmla="+- 0 9054 5061"/>
                <a:gd name="T97" fmla="*/ T96 w 4032"/>
                <a:gd name="T98" fmla="+- 0 2903 2767"/>
                <a:gd name="T99" fmla="*/ 2903 h 1651"/>
                <a:gd name="T100" fmla="+- 0 9011 5061"/>
                <a:gd name="T101" fmla="*/ T100 w 4032"/>
                <a:gd name="T102" fmla="+- 0 2847 2767"/>
                <a:gd name="T103" fmla="*/ 2847 h 1651"/>
                <a:gd name="T104" fmla="+- 0 8956 5061"/>
                <a:gd name="T105" fmla="*/ T104 w 4032"/>
                <a:gd name="T106" fmla="+- 0 2804 2767"/>
                <a:gd name="T107" fmla="*/ 2804 h 1651"/>
                <a:gd name="T108" fmla="+- 0 8890 5061"/>
                <a:gd name="T109" fmla="*/ T108 w 4032"/>
                <a:gd name="T110" fmla="+- 0 2777 2767"/>
                <a:gd name="T111" fmla="*/ 2777 h 1651"/>
                <a:gd name="T112" fmla="+- 0 8817 5061"/>
                <a:gd name="T113" fmla="*/ T112 w 4032"/>
                <a:gd name="T114" fmla="+- 0 2767 2767"/>
                <a:gd name="T115" fmla="*/ 2767 h 165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</a:cxnLst>
              <a:rect l="0" t="0" r="r" b="b"/>
              <a:pathLst>
                <a:path w="4032" h="1651">
                  <a:moveTo>
                    <a:pt x="3756" y="0"/>
                  </a:moveTo>
                  <a:lnTo>
                    <a:pt x="275" y="0"/>
                  </a:lnTo>
                  <a:lnTo>
                    <a:pt x="202" y="10"/>
                  </a:lnTo>
                  <a:lnTo>
                    <a:pt x="136" y="37"/>
                  </a:lnTo>
                  <a:lnTo>
                    <a:pt x="80" y="80"/>
                  </a:lnTo>
                  <a:lnTo>
                    <a:pt x="37" y="136"/>
                  </a:lnTo>
                  <a:lnTo>
                    <a:pt x="9" y="202"/>
                  </a:lnTo>
                  <a:lnTo>
                    <a:pt x="0" y="275"/>
                  </a:lnTo>
                  <a:lnTo>
                    <a:pt x="0" y="1376"/>
                  </a:lnTo>
                  <a:lnTo>
                    <a:pt x="9" y="1449"/>
                  </a:lnTo>
                  <a:lnTo>
                    <a:pt x="37" y="1514"/>
                  </a:lnTo>
                  <a:lnTo>
                    <a:pt x="80" y="1570"/>
                  </a:lnTo>
                  <a:lnTo>
                    <a:pt x="136" y="1613"/>
                  </a:lnTo>
                  <a:lnTo>
                    <a:pt x="202" y="1641"/>
                  </a:lnTo>
                  <a:lnTo>
                    <a:pt x="275" y="1651"/>
                  </a:lnTo>
                  <a:lnTo>
                    <a:pt x="3756" y="1651"/>
                  </a:lnTo>
                  <a:lnTo>
                    <a:pt x="3829" y="1641"/>
                  </a:lnTo>
                  <a:lnTo>
                    <a:pt x="3895" y="1613"/>
                  </a:lnTo>
                  <a:lnTo>
                    <a:pt x="3950" y="1570"/>
                  </a:lnTo>
                  <a:lnTo>
                    <a:pt x="3993" y="1514"/>
                  </a:lnTo>
                  <a:lnTo>
                    <a:pt x="4021" y="1449"/>
                  </a:lnTo>
                  <a:lnTo>
                    <a:pt x="4031" y="1376"/>
                  </a:lnTo>
                  <a:lnTo>
                    <a:pt x="4031" y="275"/>
                  </a:lnTo>
                  <a:lnTo>
                    <a:pt x="4021" y="202"/>
                  </a:lnTo>
                  <a:lnTo>
                    <a:pt x="3993" y="136"/>
                  </a:lnTo>
                  <a:lnTo>
                    <a:pt x="3950" y="80"/>
                  </a:lnTo>
                  <a:lnTo>
                    <a:pt x="3895" y="37"/>
                  </a:lnTo>
                  <a:lnTo>
                    <a:pt x="3829" y="10"/>
                  </a:lnTo>
                  <a:lnTo>
                    <a:pt x="3756" y="0"/>
                  </a:lnTo>
                  <a:close/>
                </a:path>
              </a:pathLst>
            </a:custGeom>
            <a:solidFill>
              <a:srgbClr val="9C525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Freeform 14"/>
            <p:cNvSpPr>
              <a:spLocks/>
            </p:cNvSpPr>
            <p:nvPr/>
          </p:nvSpPr>
          <p:spPr bwMode="auto">
            <a:xfrm>
              <a:off x="5060" y="2766"/>
              <a:ext cx="4032" cy="1651"/>
            </a:xfrm>
            <a:custGeom>
              <a:avLst/>
              <a:gdLst>
                <a:gd name="T0" fmla="+- 0 5061 5061"/>
                <a:gd name="T1" fmla="*/ T0 w 4032"/>
                <a:gd name="T2" fmla="+- 0 3042 2767"/>
                <a:gd name="T3" fmla="*/ 3042 h 1651"/>
                <a:gd name="T4" fmla="+- 0 5070 5061"/>
                <a:gd name="T5" fmla="*/ T4 w 4032"/>
                <a:gd name="T6" fmla="+- 0 2969 2767"/>
                <a:gd name="T7" fmla="*/ 2969 h 1651"/>
                <a:gd name="T8" fmla="+- 0 5098 5061"/>
                <a:gd name="T9" fmla="*/ T8 w 4032"/>
                <a:gd name="T10" fmla="+- 0 2903 2767"/>
                <a:gd name="T11" fmla="*/ 2903 h 1651"/>
                <a:gd name="T12" fmla="+- 0 5141 5061"/>
                <a:gd name="T13" fmla="*/ T12 w 4032"/>
                <a:gd name="T14" fmla="+- 0 2847 2767"/>
                <a:gd name="T15" fmla="*/ 2847 h 1651"/>
                <a:gd name="T16" fmla="+- 0 5197 5061"/>
                <a:gd name="T17" fmla="*/ T16 w 4032"/>
                <a:gd name="T18" fmla="+- 0 2804 2767"/>
                <a:gd name="T19" fmla="*/ 2804 h 1651"/>
                <a:gd name="T20" fmla="+- 0 5263 5061"/>
                <a:gd name="T21" fmla="*/ T20 w 4032"/>
                <a:gd name="T22" fmla="+- 0 2777 2767"/>
                <a:gd name="T23" fmla="*/ 2777 h 1651"/>
                <a:gd name="T24" fmla="+- 0 5336 5061"/>
                <a:gd name="T25" fmla="*/ T24 w 4032"/>
                <a:gd name="T26" fmla="+- 0 2767 2767"/>
                <a:gd name="T27" fmla="*/ 2767 h 1651"/>
                <a:gd name="T28" fmla="+- 0 8817 5061"/>
                <a:gd name="T29" fmla="*/ T28 w 4032"/>
                <a:gd name="T30" fmla="+- 0 2767 2767"/>
                <a:gd name="T31" fmla="*/ 2767 h 1651"/>
                <a:gd name="T32" fmla="+- 0 8890 5061"/>
                <a:gd name="T33" fmla="*/ T32 w 4032"/>
                <a:gd name="T34" fmla="+- 0 2777 2767"/>
                <a:gd name="T35" fmla="*/ 2777 h 1651"/>
                <a:gd name="T36" fmla="+- 0 8956 5061"/>
                <a:gd name="T37" fmla="*/ T36 w 4032"/>
                <a:gd name="T38" fmla="+- 0 2804 2767"/>
                <a:gd name="T39" fmla="*/ 2804 h 1651"/>
                <a:gd name="T40" fmla="+- 0 9011 5061"/>
                <a:gd name="T41" fmla="*/ T40 w 4032"/>
                <a:gd name="T42" fmla="+- 0 2847 2767"/>
                <a:gd name="T43" fmla="*/ 2847 h 1651"/>
                <a:gd name="T44" fmla="+- 0 9054 5061"/>
                <a:gd name="T45" fmla="*/ T44 w 4032"/>
                <a:gd name="T46" fmla="+- 0 2903 2767"/>
                <a:gd name="T47" fmla="*/ 2903 h 1651"/>
                <a:gd name="T48" fmla="+- 0 9082 5061"/>
                <a:gd name="T49" fmla="*/ T48 w 4032"/>
                <a:gd name="T50" fmla="+- 0 2969 2767"/>
                <a:gd name="T51" fmla="*/ 2969 h 1651"/>
                <a:gd name="T52" fmla="+- 0 9092 5061"/>
                <a:gd name="T53" fmla="*/ T52 w 4032"/>
                <a:gd name="T54" fmla="+- 0 3042 2767"/>
                <a:gd name="T55" fmla="*/ 3042 h 1651"/>
                <a:gd name="T56" fmla="+- 0 9092 5061"/>
                <a:gd name="T57" fmla="*/ T56 w 4032"/>
                <a:gd name="T58" fmla="+- 0 4143 2767"/>
                <a:gd name="T59" fmla="*/ 4143 h 1651"/>
                <a:gd name="T60" fmla="+- 0 9082 5061"/>
                <a:gd name="T61" fmla="*/ T60 w 4032"/>
                <a:gd name="T62" fmla="+- 0 4216 2767"/>
                <a:gd name="T63" fmla="*/ 4216 h 1651"/>
                <a:gd name="T64" fmla="+- 0 9054 5061"/>
                <a:gd name="T65" fmla="*/ T64 w 4032"/>
                <a:gd name="T66" fmla="+- 0 4281 2767"/>
                <a:gd name="T67" fmla="*/ 4281 h 1651"/>
                <a:gd name="T68" fmla="+- 0 9011 5061"/>
                <a:gd name="T69" fmla="*/ T68 w 4032"/>
                <a:gd name="T70" fmla="+- 0 4337 2767"/>
                <a:gd name="T71" fmla="*/ 4337 h 1651"/>
                <a:gd name="T72" fmla="+- 0 8956 5061"/>
                <a:gd name="T73" fmla="*/ T72 w 4032"/>
                <a:gd name="T74" fmla="+- 0 4380 2767"/>
                <a:gd name="T75" fmla="*/ 4380 h 1651"/>
                <a:gd name="T76" fmla="+- 0 8890 5061"/>
                <a:gd name="T77" fmla="*/ T76 w 4032"/>
                <a:gd name="T78" fmla="+- 0 4408 2767"/>
                <a:gd name="T79" fmla="*/ 4408 h 1651"/>
                <a:gd name="T80" fmla="+- 0 8817 5061"/>
                <a:gd name="T81" fmla="*/ T80 w 4032"/>
                <a:gd name="T82" fmla="+- 0 4418 2767"/>
                <a:gd name="T83" fmla="*/ 4418 h 1651"/>
                <a:gd name="T84" fmla="+- 0 5336 5061"/>
                <a:gd name="T85" fmla="*/ T84 w 4032"/>
                <a:gd name="T86" fmla="+- 0 4418 2767"/>
                <a:gd name="T87" fmla="*/ 4418 h 1651"/>
                <a:gd name="T88" fmla="+- 0 5263 5061"/>
                <a:gd name="T89" fmla="*/ T88 w 4032"/>
                <a:gd name="T90" fmla="+- 0 4408 2767"/>
                <a:gd name="T91" fmla="*/ 4408 h 1651"/>
                <a:gd name="T92" fmla="+- 0 5197 5061"/>
                <a:gd name="T93" fmla="*/ T92 w 4032"/>
                <a:gd name="T94" fmla="+- 0 4380 2767"/>
                <a:gd name="T95" fmla="*/ 4380 h 1651"/>
                <a:gd name="T96" fmla="+- 0 5141 5061"/>
                <a:gd name="T97" fmla="*/ T96 w 4032"/>
                <a:gd name="T98" fmla="+- 0 4337 2767"/>
                <a:gd name="T99" fmla="*/ 4337 h 1651"/>
                <a:gd name="T100" fmla="+- 0 5098 5061"/>
                <a:gd name="T101" fmla="*/ T100 w 4032"/>
                <a:gd name="T102" fmla="+- 0 4281 2767"/>
                <a:gd name="T103" fmla="*/ 4281 h 1651"/>
                <a:gd name="T104" fmla="+- 0 5070 5061"/>
                <a:gd name="T105" fmla="*/ T104 w 4032"/>
                <a:gd name="T106" fmla="+- 0 4216 2767"/>
                <a:gd name="T107" fmla="*/ 4216 h 1651"/>
                <a:gd name="T108" fmla="+- 0 5061 5061"/>
                <a:gd name="T109" fmla="*/ T108 w 4032"/>
                <a:gd name="T110" fmla="+- 0 4143 2767"/>
                <a:gd name="T111" fmla="*/ 4143 h 1651"/>
                <a:gd name="T112" fmla="+- 0 5061 5061"/>
                <a:gd name="T113" fmla="*/ T112 w 4032"/>
                <a:gd name="T114" fmla="+- 0 3042 2767"/>
                <a:gd name="T115" fmla="*/ 3042 h 165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</a:cxnLst>
              <a:rect l="0" t="0" r="r" b="b"/>
              <a:pathLst>
                <a:path w="4032" h="1651">
                  <a:moveTo>
                    <a:pt x="0" y="275"/>
                  </a:moveTo>
                  <a:lnTo>
                    <a:pt x="9" y="202"/>
                  </a:lnTo>
                  <a:lnTo>
                    <a:pt x="37" y="136"/>
                  </a:lnTo>
                  <a:lnTo>
                    <a:pt x="80" y="80"/>
                  </a:lnTo>
                  <a:lnTo>
                    <a:pt x="136" y="37"/>
                  </a:lnTo>
                  <a:lnTo>
                    <a:pt x="202" y="10"/>
                  </a:lnTo>
                  <a:lnTo>
                    <a:pt x="275" y="0"/>
                  </a:lnTo>
                  <a:lnTo>
                    <a:pt x="3756" y="0"/>
                  </a:lnTo>
                  <a:lnTo>
                    <a:pt x="3829" y="10"/>
                  </a:lnTo>
                  <a:lnTo>
                    <a:pt x="3895" y="37"/>
                  </a:lnTo>
                  <a:lnTo>
                    <a:pt x="3950" y="80"/>
                  </a:lnTo>
                  <a:lnTo>
                    <a:pt x="3993" y="136"/>
                  </a:lnTo>
                  <a:lnTo>
                    <a:pt x="4021" y="202"/>
                  </a:lnTo>
                  <a:lnTo>
                    <a:pt x="4031" y="275"/>
                  </a:lnTo>
                  <a:lnTo>
                    <a:pt x="4031" y="1376"/>
                  </a:lnTo>
                  <a:lnTo>
                    <a:pt x="4021" y="1449"/>
                  </a:lnTo>
                  <a:lnTo>
                    <a:pt x="3993" y="1514"/>
                  </a:lnTo>
                  <a:lnTo>
                    <a:pt x="3950" y="1570"/>
                  </a:lnTo>
                  <a:lnTo>
                    <a:pt x="3895" y="1613"/>
                  </a:lnTo>
                  <a:lnTo>
                    <a:pt x="3829" y="1641"/>
                  </a:lnTo>
                  <a:lnTo>
                    <a:pt x="3756" y="1651"/>
                  </a:lnTo>
                  <a:lnTo>
                    <a:pt x="275" y="1651"/>
                  </a:lnTo>
                  <a:lnTo>
                    <a:pt x="202" y="1641"/>
                  </a:lnTo>
                  <a:lnTo>
                    <a:pt x="136" y="1613"/>
                  </a:lnTo>
                  <a:lnTo>
                    <a:pt x="80" y="1570"/>
                  </a:lnTo>
                  <a:lnTo>
                    <a:pt x="37" y="1514"/>
                  </a:lnTo>
                  <a:lnTo>
                    <a:pt x="9" y="1449"/>
                  </a:lnTo>
                  <a:lnTo>
                    <a:pt x="0" y="1376"/>
                  </a:lnTo>
                  <a:lnTo>
                    <a:pt x="0" y="275"/>
                  </a:lnTo>
                  <a:close/>
                </a:path>
              </a:pathLst>
            </a:custGeom>
            <a:noFill/>
            <a:ln w="264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13"/>
            <p:cNvSpPr>
              <a:spLocks noChangeShapeType="1"/>
            </p:cNvSpPr>
            <p:nvPr/>
          </p:nvSpPr>
          <p:spPr bwMode="auto">
            <a:xfrm>
              <a:off x="7076" y="2767"/>
              <a:ext cx="0" cy="0"/>
            </a:xfrm>
            <a:prstGeom prst="line">
              <a:avLst/>
            </a:prstGeom>
            <a:noFill/>
            <a:ln w="26425">
              <a:solidFill>
                <a:srgbClr val="9C525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Freeform 12"/>
            <p:cNvSpPr>
              <a:spLocks/>
            </p:cNvSpPr>
            <p:nvPr/>
          </p:nvSpPr>
          <p:spPr bwMode="auto">
            <a:xfrm>
              <a:off x="2292" y="91"/>
              <a:ext cx="9569" cy="1480"/>
            </a:xfrm>
            <a:custGeom>
              <a:avLst/>
              <a:gdLst>
                <a:gd name="T0" fmla="+- 0 11614 2292"/>
                <a:gd name="T1" fmla="*/ T0 w 9569"/>
                <a:gd name="T2" fmla="+- 0 92 92"/>
                <a:gd name="T3" fmla="*/ 92 h 1480"/>
                <a:gd name="T4" fmla="+- 0 2539 2292"/>
                <a:gd name="T5" fmla="*/ T4 w 9569"/>
                <a:gd name="T6" fmla="+- 0 92 92"/>
                <a:gd name="T7" fmla="*/ 92 h 1480"/>
                <a:gd name="T8" fmla="+- 0 2461 2292"/>
                <a:gd name="T9" fmla="*/ T8 w 9569"/>
                <a:gd name="T10" fmla="+- 0 104 92"/>
                <a:gd name="T11" fmla="*/ 104 h 1480"/>
                <a:gd name="T12" fmla="+- 0 2393 2292"/>
                <a:gd name="T13" fmla="*/ T12 w 9569"/>
                <a:gd name="T14" fmla="+- 0 139 92"/>
                <a:gd name="T15" fmla="*/ 139 h 1480"/>
                <a:gd name="T16" fmla="+- 0 2340 2292"/>
                <a:gd name="T17" fmla="*/ T16 w 9569"/>
                <a:gd name="T18" fmla="+- 0 192 92"/>
                <a:gd name="T19" fmla="*/ 192 h 1480"/>
                <a:gd name="T20" fmla="+- 0 2305 2292"/>
                <a:gd name="T21" fmla="*/ T20 w 9569"/>
                <a:gd name="T22" fmla="+- 0 260 92"/>
                <a:gd name="T23" fmla="*/ 260 h 1480"/>
                <a:gd name="T24" fmla="+- 0 2292 2292"/>
                <a:gd name="T25" fmla="*/ T24 w 9569"/>
                <a:gd name="T26" fmla="+- 0 338 92"/>
                <a:gd name="T27" fmla="*/ 338 h 1480"/>
                <a:gd name="T28" fmla="+- 0 2292 2292"/>
                <a:gd name="T29" fmla="*/ T28 w 9569"/>
                <a:gd name="T30" fmla="+- 0 1325 92"/>
                <a:gd name="T31" fmla="*/ 1325 h 1480"/>
                <a:gd name="T32" fmla="+- 0 2305 2292"/>
                <a:gd name="T33" fmla="*/ T32 w 9569"/>
                <a:gd name="T34" fmla="+- 0 1402 92"/>
                <a:gd name="T35" fmla="*/ 1402 h 1480"/>
                <a:gd name="T36" fmla="+- 0 2340 2292"/>
                <a:gd name="T37" fmla="*/ T36 w 9569"/>
                <a:gd name="T38" fmla="+- 0 1470 92"/>
                <a:gd name="T39" fmla="*/ 1470 h 1480"/>
                <a:gd name="T40" fmla="+- 0 2393 2292"/>
                <a:gd name="T41" fmla="*/ T40 w 9569"/>
                <a:gd name="T42" fmla="+- 0 1524 92"/>
                <a:gd name="T43" fmla="*/ 1524 h 1480"/>
                <a:gd name="T44" fmla="+- 0 2461 2292"/>
                <a:gd name="T45" fmla="*/ T44 w 9569"/>
                <a:gd name="T46" fmla="+- 0 1559 92"/>
                <a:gd name="T47" fmla="*/ 1559 h 1480"/>
                <a:gd name="T48" fmla="+- 0 2539 2292"/>
                <a:gd name="T49" fmla="*/ T48 w 9569"/>
                <a:gd name="T50" fmla="+- 0 1571 92"/>
                <a:gd name="T51" fmla="*/ 1571 h 1480"/>
                <a:gd name="T52" fmla="+- 0 11614 2292"/>
                <a:gd name="T53" fmla="*/ T52 w 9569"/>
                <a:gd name="T54" fmla="+- 0 1571 92"/>
                <a:gd name="T55" fmla="*/ 1571 h 1480"/>
                <a:gd name="T56" fmla="+- 0 11692 2292"/>
                <a:gd name="T57" fmla="*/ T56 w 9569"/>
                <a:gd name="T58" fmla="+- 0 1559 92"/>
                <a:gd name="T59" fmla="*/ 1559 h 1480"/>
                <a:gd name="T60" fmla="+- 0 11759 2292"/>
                <a:gd name="T61" fmla="*/ T60 w 9569"/>
                <a:gd name="T62" fmla="+- 0 1524 92"/>
                <a:gd name="T63" fmla="*/ 1524 h 1480"/>
                <a:gd name="T64" fmla="+- 0 11813 2292"/>
                <a:gd name="T65" fmla="*/ T64 w 9569"/>
                <a:gd name="T66" fmla="+- 0 1470 92"/>
                <a:gd name="T67" fmla="*/ 1470 h 1480"/>
                <a:gd name="T68" fmla="+- 0 11848 2292"/>
                <a:gd name="T69" fmla="*/ T68 w 9569"/>
                <a:gd name="T70" fmla="+- 0 1402 92"/>
                <a:gd name="T71" fmla="*/ 1402 h 1480"/>
                <a:gd name="T72" fmla="+- 0 11860 2292"/>
                <a:gd name="T73" fmla="*/ T72 w 9569"/>
                <a:gd name="T74" fmla="+- 0 1325 92"/>
                <a:gd name="T75" fmla="*/ 1325 h 1480"/>
                <a:gd name="T76" fmla="+- 0 11860 2292"/>
                <a:gd name="T77" fmla="*/ T76 w 9569"/>
                <a:gd name="T78" fmla="+- 0 338 92"/>
                <a:gd name="T79" fmla="*/ 338 h 1480"/>
                <a:gd name="T80" fmla="+- 0 11848 2292"/>
                <a:gd name="T81" fmla="*/ T80 w 9569"/>
                <a:gd name="T82" fmla="+- 0 260 92"/>
                <a:gd name="T83" fmla="*/ 260 h 1480"/>
                <a:gd name="T84" fmla="+- 0 11813 2292"/>
                <a:gd name="T85" fmla="*/ T84 w 9569"/>
                <a:gd name="T86" fmla="+- 0 192 92"/>
                <a:gd name="T87" fmla="*/ 192 h 1480"/>
                <a:gd name="T88" fmla="+- 0 11759 2292"/>
                <a:gd name="T89" fmla="*/ T88 w 9569"/>
                <a:gd name="T90" fmla="+- 0 139 92"/>
                <a:gd name="T91" fmla="*/ 139 h 1480"/>
                <a:gd name="T92" fmla="+- 0 11692 2292"/>
                <a:gd name="T93" fmla="*/ T92 w 9569"/>
                <a:gd name="T94" fmla="+- 0 104 92"/>
                <a:gd name="T95" fmla="*/ 104 h 1480"/>
                <a:gd name="T96" fmla="+- 0 11614 2292"/>
                <a:gd name="T97" fmla="*/ T96 w 9569"/>
                <a:gd name="T98" fmla="+- 0 92 92"/>
                <a:gd name="T99" fmla="*/ 92 h 148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</a:cxnLst>
              <a:rect l="0" t="0" r="r" b="b"/>
              <a:pathLst>
                <a:path w="9569" h="1480">
                  <a:moveTo>
                    <a:pt x="9322" y="0"/>
                  </a:moveTo>
                  <a:lnTo>
                    <a:pt x="247" y="0"/>
                  </a:lnTo>
                  <a:lnTo>
                    <a:pt x="169" y="12"/>
                  </a:lnTo>
                  <a:lnTo>
                    <a:pt x="101" y="47"/>
                  </a:lnTo>
                  <a:lnTo>
                    <a:pt x="48" y="100"/>
                  </a:lnTo>
                  <a:lnTo>
                    <a:pt x="13" y="168"/>
                  </a:lnTo>
                  <a:lnTo>
                    <a:pt x="0" y="246"/>
                  </a:lnTo>
                  <a:lnTo>
                    <a:pt x="0" y="1233"/>
                  </a:lnTo>
                  <a:lnTo>
                    <a:pt x="13" y="1310"/>
                  </a:lnTo>
                  <a:lnTo>
                    <a:pt x="48" y="1378"/>
                  </a:lnTo>
                  <a:lnTo>
                    <a:pt x="101" y="1432"/>
                  </a:lnTo>
                  <a:lnTo>
                    <a:pt x="169" y="1467"/>
                  </a:lnTo>
                  <a:lnTo>
                    <a:pt x="247" y="1479"/>
                  </a:lnTo>
                  <a:lnTo>
                    <a:pt x="9322" y="1479"/>
                  </a:lnTo>
                  <a:lnTo>
                    <a:pt x="9400" y="1467"/>
                  </a:lnTo>
                  <a:lnTo>
                    <a:pt x="9467" y="1432"/>
                  </a:lnTo>
                  <a:lnTo>
                    <a:pt x="9521" y="1378"/>
                  </a:lnTo>
                  <a:lnTo>
                    <a:pt x="9556" y="1310"/>
                  </a:lnTo>
                  <a:lnTo>
                    <a:pt x="9568" y="1233"/>
                  </a:lnTo>
                  <a:lnTo>
                    <a:pt x="9568" y="246"/>
                  </a:lnTo>
                  <a:lnTo>
                    <a:pt x="9556" y="168"/>
                  </a:lnTo>
                  <a:lnTo>
                    <a:pt x="9521" y="100"/>
                  </a:lnTo>
                  <a:lnTo>
                    <a:pt x="9467" y="47"/>
                  </a:lnTo>
                  <a:lnTo>
                    <a:pt x="9400" y="12"/>
                  </a:lnTo>
                  <a:lnTo>
                    <a:pt x="9322" y="0"/>
                  </a:lnTo>
                  <a:close/>
                </a:path>
              </a:pathLst>
            </a:custGeom>
            <a:solidFill>
              <a:srgbClr val="DFE3E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auto">
            <a:xfrm>
              <a:off x="2292" y="91"/>
              <a:ext cx="9569" cy="1480"/>
            </a:xfrm>
            <a:custGeom>
              <a:avLst/>
              <a:gdLst>
                <a:gd name="T0" fmla="+- 0 2292 2292"/>
                <a:gd name="T1" fmla="*/ T0 w 9569"/>
                <a:gd name="T2" fmla="+- 0 338 92"/>
                <a:gd name="T3" fmla="*/ 338 h 1480"/>
                <a:gd name="T4" fmla="+- 0 2305 2292"/>
                <a:gd name="T5" fmla="*/ T4 w 9569"/>
                <a:gd name="T6" fmla="+- 0 260 92"/>
                <a:gd name="T7" fmla="*/ 260 h 1480"/>
                <a:gd name="T8" fmla="+- 0 2340 2292"/>
                <a:gd name="T9" fmla="*/ T8 w 9569"/>
                <a:gd name="T10" fmla="+- 0 192 92"/>
                <a:gd name="T11" fmla="*/ 192 h 1480"/>
                <a:gd name="T12" fmla="+- 0 2393 2292"/>
                <a:gd name="T13" fmla="*/ T12 w 9569"/>
                <a:gd name="T14" fmla="+- 0 139 92"/>
                <a:gd name="T15" fmla="*/ 139 h 1480"/>
                <a:gd name="T16" fmla="+- 0 2461 2292"/>
                <a:gd name="T17" fmla="*/ T16 w 9569"/>
                <a:gd name="T18" fmla="+- 0 104 92"/>
                <a:gd name="T19" fmla="*/ 104 h 1480"/>
                <a:gd name="T20" fmla="+- 0 2539 2292"/>
                <a:gd name="T21" fmla="*/ T20 w 9569"/>
                <a:gd name="T22" fmla="+- 0 92 92"/>
                <a:gd name="T23" fmla="*/ 92 h 1480"/>
                <a:gd name="T24" fmla="+- 0 11614 2292"/>
                <a:gd name="T25" fmla="*/ T24 w 9569"/>
                <a:gd name="T26" fmla="+- 0 92 92"/>
                <a:gd name="T27" fmla="*/ 92 h 1480"/>
                <a:gd name="T28" fmla="+- 0 11692 2292"/>
                <a:gd name="T29" fmla="*/ T28 w 9569"/>
                <a:gd name="T30" fmla="+- 0 104 92"/>
                <a:gd name="T31" fmla="*/ 104 h 1480"/>
                <a:gd name="T32" fmla="+- 0 11759 2292"/>
                <a:gd name="T33" fmla="*/ T32 w 9569"/>
                <a:gd name="T34" fmla="+- 0 139 92"/>
                <a:gd name="T35" fmla="*/ 139 h 1480"/>
                <a:gd name="T36" fmla="+- 0 11813 2292"/>
                <a:gd name="T37" fmla="*/ T36 w 9569"/>
                <a:gd name="T38" fmla="+- 0 192 92"/>
                <a:gd name="T39" fmla="*/ 192 h 1480"/>
                <a:gd name="T40" fmla="+- 0 11848 2292"/>
                <a:gd name="T41" fmla="*/ T40 w 9569"/>
                <a:gd name="T42" fmla="+- 0 260 92"/>
                <a:gd name="T43" fmla="*/ 260 h 1480"/>
                <a:gd name="T44" fmla="+- 0 11860 2292"/>
                <a:gd name="T45" fmla="*/ T44 w 9569"/>
                <a:gd name="T46" fmla="+- 0 338 92"/>
                <a:gd name="T47" fmla="*/ 338 h 1480"/>
                <a:gd name="T48" fmla="+- 0 11860 2292"/>
                <a:gd name="T49" fmla="*/ T48 w 9569"/>
                <a:gd name="T50" fmla="+- 0 1325 92"/>
                <a:gd name="T51" fmla="*/ 1325 h 1480"/>
                <a:gd name="T52" fmla="+- 0 11848 2292"/>
                <a:gd name="T53" fmla="*/ T52 w 9569"/>
                <a:gd name="T54" fmla="+- 0 1402 92"/>
                <a:gd name="T55" fmla="*/ 1402 h 1480"/>
                <a:gd name="T56" fmla="+- 0 11813 2292"/>
                <a:gd name="T57" fmla="*/ T56 w 9569"/>
                <a:gd name="T58" fmla="+- 0 1470 92"/>
                <a:gd name="T59" fmla="*/ 1470 h 1480"/>
                <a:gd name="T60" fmla="+- 0 11759 2292"/>
                <a:gd name="T61" fmla="*/ T60 w 9569"/>
                <a:gd name="T62" fmla="+- 0 1524 92"/>
                <a:gd name="T63" fmla="*/ 1524 h 1480"/>
                <a:gd name="T64" fmla="+- 0 11692 2292"/>
                <a:gd name="T65" fmla="*/ T64 w 9569"/>
                <a:gd name="T66" fmla="+- 0 1559 92"/>
                <a:gd name="T67" fmla="*/ 1559 h 1480"/>
                <a:gd name="T68" fmla="+- 0 11614 2292"/>
                <a:gd name="T69" fmla="*/ T68 w 9569"/>
                <a:gd name="T70" fmla="+- 0 1571 92"/>
                <a:gd name="T71" fmla="*/ 1571 h 1480"/>
                <a:gd name="T72" fmla="+- 0 2539 2292"/>
                <a:gd name="T73" fmla="*/ T72 w 9569"/>
                <a:gd name="T74" fmla="+- 0 1571 92"/>
                <a:gd name="T75" fmla="*/ 1571 h 1480"/>
                <a:gd name="T76" fmla="+- 0 2461 2292"/>
                <a:gd name="T77" fmla="*/ T76 w 9569"/>
                <a:gd name="T78" fmla="+- 0 1559 92"/>
                <a:gd name="T79" fmla="*/ 1559 h 1480"/>
                <a:gd name="T80" fmla="+- 0 2393 2292"/>
                <a:gd name="T81" fmla="*/ T80 w 9569"/>
                <a:gd name="T82" fmla="+- 0 1524 92"/>
                <a:gd name="T83" fmla="*/ 1524 h 1480"/>
                <a:gd name="T84" fmla="+- 0 2340 2292"/>
                <a:gd name="T85" fmla="*/ T84 w 9569"/>
                <a:gd name="T86" fmla="+- 0 1470 92"/>
                <a:gd name="T87" fmla="*/ 1470 h 1480"/>
                <a:gd name="T88" fmla="+- 0 2305 2292"/>
                <a:gd name="T89" fmla="*/ T88 w 9569"/>
                <a:gd name="T90" fmla="+- 0 1402 92"/>
                <a:gd name="T91" fmla="*/ 1402 h 1480"/>
                <a:gd name="T92" fmla="+- 0 2292 2292"/>
                <a:gd name="T93" fmla="*/ T92 w 9569"/>
                <a:gd name="T94" fmla="+- 0 1325 92"/>
                <a:gd name="T95" fmla="*/ 1325 h 1480"/>
                <a:gd name="T96" fmla="+- 0 2292 2292"/>
                <a:gd name="T97" fmla="*/ T96 w 9569"/>
                <a:gd name="T98" fmla="+- 0 338 92"/>
                <a:gd name="T99" fmla="*/ 338 h 148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</a:cxnLst>
              <a:rect l="0" t="0" r="r" b="b"/>
              <a:pathLst>
                <a:path w="9569" h="1480">
                  <a:moveTo>
                    <a:pt x="0" y="246"/>
                  </a:moveTo>
                  <a:lnTo>
                    <a:pt x="13" y="168"/>
                  </a:lnTo>
                  <a:lnTo>
                    <a:pt x="48" y="100"/>
                  </a:lnTo>
                  <a:lnTo>
                    <a:pt x="101" y="47"/>
                  </a:lnTo>
                  <a:lnTo>
                    <a:pt x="169" y="12"/>
                  </a:lnTo>
                  <a:lnTo>
                    <a:pt x="247" y="0"/>
                  </a:lnTo>
                  <a:lnTo>
                    <a:pt x="9322" y="0"/>
                  </a:lnTo>
                  <a:lnTo>
                    <a:pt x="9400" y="12"/>
                  </a:lnTo>
                  <a:lnTo>
                    <a:pt x="9467" y="47"/>
                  </a:lnTo>
                  <a:lnTo>
                    <a:pt x="9521" y="100"/>
                  </a:lnTo>
                  <a:lnTo>
                    <a:pt x="9556" y="168"/>
                  </a:lnTo>
                  <a:lnTo>
                    <a:pt x="9568" y="246"/>
                  </a:lnTo>
                  <a:lnTo>
                    <a:pt x="9568" y="1233"/>
                  </a:lnTo>
                  <a:lnTo>
                    <a:pt x="9556" y="1310"/>
                  </a:lnTo>
                  <a:lnTo>
                    <a:pt x="9521" y="1378"/>
                  </a:lnTo>
                  <a:lnTo>
                    <a:pt x="9467" y="1432"/>
                  </a:lnTo>
                  <a:lnTo>
                    <a:pt x="9400" y="1467"/>
                  </a:lnTo>
                  <a:lnTo>
                    <a:pt x="9322" y="1479"/>
                  </a:lnTo>
                  <a:lnTo>
                    <a:pt x="247" y="1479"/>
                  </a:lnTo>
                  <a:lnTo>
                    <a:pt x="169" y="1467"/>
                  </a:lnTo>
                  <a:lnTo>
                    <a:pt x="101" y="1432"/>
                  </a:lnTo>
                  <a:lnTo>
                    <a:pt x="48" y="1378"/>
                  </a:lnTo>
                  <a:lnTo>
                    <a:pt x="13" y="1310"/>
                  </a:lnTo>
                  <a:lnTo>
                    <a:pt x="0" y="1233"/>
                  </a:lnTo>
                  <a:lnTo>
                    <a:pt x="0" y="246"/>
                  </a:lnTo>
                  <a:close/>
                </a:path>
              </a:pathLst>
            </a:custGeom>
            <a:noFill/>
            <a:ln w="264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Line 10"/>
            <p:cNvSpPr>
              <a:spLocks noChangeShapeType="1"/>
            </p:cNvSpPr>
            <p:nvPr/>
          </p:nvSpPr>
          <p:spPr bwMode="auto">
            <a:xfrm>
              <a:off x="9071" y="3545"/>
              <a:ext cx="256" cy="0"/>
            </a:xfrm>
            <a:prstGeom prst="line">
              <a:avLst/>
            </a:prstGeom>
            <a:noFill/>
            <a:ln w="29346">
              <a:solidFill>
                <a:srgbClr val="9C525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9306" y="1792"/>
              <a:ext cx="4355" cy="3405"/>
            </a:xfrm>
            <a:custGeom>
              <a:avLst/>
              <a:gdLst>
                <a:gd name="T0" fmla="+- 0 13093 9307"/>
                <a:gd name="T1" fmla="*/ T0 w 4355"/>
                <a:gd name="T2" fmla="+- 0 1792 1792"/>
                <a:gd name="T3" fmla="*/ 1792 h 3405"/>
                <a:gd name="T4" fmla="+- 0 9874 9307"/>
                <a:gd name="T5" fmla="*/ T4 w 4355"/>
                <a:gd name="T6" fmla="+- 0 1792 1792"/>
                <a:gd name="T7" fmla="*/ 1792 h 3405"/>
                <a:gd name="T8" fmla="+- 0 9797 9307"/>
                <a:gd name="T9" fmla="*/ T8 w 4355"/>
                <a:gd name="T10" fmla="+- 0 1797 1792"/>
                <a:gd name="T11" fmla="*/ 1797 h 3405"/>
                <a:gd name="T12" fmla="+- 0 9723 9307"/>
                <a:gd name="T13" fmla="*/ T12 w 4355"/>
                <a:gd name="T14" fmla="+- 0 1812 1792"/>
                <a:gd name="T15" fmla="*/ 1812 h 3405"/>
                <a:gd name="T16" fmla="+- 0 9653 9307"/>
                <a:gd name="T17" fmla="*/ T16 w 4355"/>
                <a:gd name="T18" fmla="+- 0 1837 1792"/>
                <a:gd name="T19" fmla="*/ 1837 h 3405"/>
                <a:gd name="T20" fmla="+- 0 9588 9307"/>
                <a:gd name="T21" fmla="*/ T20 w 4355"/>
                <a:gd name="T22" fmla="+- 0 1870 1792"/>
                <a:gd name="T23" fmla="*/ 1870 h 3405"/>
                <a:gd name="T24" fmla="+- 0 9527 9307"/>
                <a:gd name="T25" fmla="*/ T24 w 4355"/>
                <a:gd name="T26" fmla="+- 0 1910 1792"/>
                <a:gd name="T27" fmla="*/ 1910 h 3405"/>
                <a:gd name="T28" fmla="+- 0 9473 9307"/>
                <a:gd name="T29" fmla="*/ T28 w 4355"/>
                <a:gd name="T30" fmla="+- 0 1958 1792"/>
                <a:gd name="T31" fmla="*/ 1958 h 3405"/>
                <a:gd name="T32" fmla="+- 0 9425 9307"/>
                <a:gd name="T33" fmla="*/ T32 w 4355"/>
                <a:gd name="T34" fmla="+- 0 2013 1792"/>
                <a:gd name="T35" fmla="*/ 2013 h 3405"/>
                <a:gd name="T36" fmla="+- 0 9384 9307"/>
                <a:gd name="T37" fmla="*/ T36 w 4355"/>
                <a:gd name="T38" fmla="+- 0 2073 1792"/>
                <a:gd name="T39" fmla="*/ 2073 h 3405"/>
                <a:gd name="T40" fmla="+- 0 9351 9307"/>
                <a:gd name="T41" fmla="*/ T40 w 4355"/>
                <a:gd name="T42" fmla="+- 0 2139 1792"/>
                <a:gd name="T43" fmla="*/ 2139 h 3405"/>
                <a:gd name="T44" fmla="+- 0 9327 9307"/>
                <a:gd name="T45" fmla="*/ T44 w 4355"/>
                <a:gd name="T46" fmla="+- 0 2209 1792"/>
                <a:gd name="T47" fmla="*/ 2209 h 3405"/>
                <a:gd name="T48" fmla="+- 0 9312 9307"/>
                <a:gd name="T49" fmla="*/ T48 w 4355"/>
                <a:gd name="T50" fmla="+- 0 2283 1792"/>
                <a:gd name="T51" fmla="*/ 2283 h 3405"/>
                <a:gd name="T52" fmla="+- 0 9307 9307"/>
                <a:gd name="T53" fmla="*/ T52 w 4355"/>
                <a:gd name="T54" fmla="+- 0 2360 1792"/>
                <a:gd name="T55" fmla="*/ 2360 h 3405"/>
                <a:gd name="T56" fmla="+- 0 9307 9307"/>
                <a:gd name="T57" fmla="*/ T56 w 4355"/>
                <a:gd name="T58" fmla="+- 0 4630 1792"/>
                <a:gd name="T59" fmla="*/ 4630 h 3405"/>
                <a:gd name="T60" fmla="+- 0 9312 9307"/>
                <a:gd name="T61" fmla="*/ T60 w 4355"/>
                <a:gd name="T62" fmla="+- 0 4707 1792"/>
                <a:gd name="T63" fmla="*/ 4707 h 3405"/>
                <a:gd name="T64" fmla="+- 0 9327 9307"/>
                <a:gd name="T65" fmla="*/ T64 w 4355"/>
                <a:gd name="T66" fmla="+- 0 4780 1792"/>
                <a:gd name="T67" fmla="*/ 4780 h 3405"/>
                <a:gd name="T68" fmla="+- 0 9351 9307"/>
                <a:gd name="T69" fmla="*/ T68 w 4355"/>
                <a:gd name="T70" fmla="+- 0 4850 1792"/>
                <a:gd name="T71" fmla="*/ 4850 h 3405"/>
                <a:gd name="T72" fmla="+- 0 9384 9307"/>
                <a:gd name="T73" fmla="*/ T72 w 4355"/>
                <a:gd name="T74" fmla="+- 0 4916 1792"/>
                <a:gd name="T75" fmla="*/ 4916 h 3405"/>
                <a:gd name="T76" fmla="+- 0 9425 9307"/>
                <a:gd name="T77" fmla="*/ T76 w 4355"/>
                <a:gd name="T78" fmla="+- 0 4976 1792"/>
                <a:gd name="T79" fmla="*/ 4976 h 3405"/>
                <a:gd name="T80" fmla="+- 0 9473 9307"/>
                <a:gd name="T81" fmla="*/ T80 w 4355"/>
                <a:gd name="T82" fmla="+- 0 5031 1792"/>
                <a:gd name="T83" fmla="*/ 5031 h 3405"/>
                <a:gd name="T84" fmla="+- 0 9527 9307"/>
                <a:gd name="T85" fmla="*/ T84 w 4355"/>
                <a:gd name="T86" fmla="+- 0 5079 1792"/>
                <a:gd name="T87" fmla="*/ 5079 h 3405"/>
                <a:gd name="T88" fmla="+- 0 9588 9307"/>
                <a:gd name="T89" fmla="*/ T88 w 4355"/>
                <a:gd name="T90" fmla="+- 0 5119 1792"/>
                <a:gd name="T91" fmla="*/ 5119 h 3405"/>
                <a:gd name="T92" fmla="+- 0 9653 9307"/>
                <a:gd name="T93" fmla="*/ T92 w 4355"/>
                <a:gd name="T94" fmla="+- 0 5152 1792"/>
                <a:gd name="T95" fmla="*/ 5152 h 3405"/>
                <a:gd name="T96" fmla="+- 0 9723 9307"/>
                <a:gd name="T97" fmla="*/ T96 w 4355"/>
                <a:gd name="T98" fmla="+- 0 5177 1792"/>
                <a:gd name="T99" fmla="*/ 5177 h 3405"/>
                <a:gd name="T100" fmla="+- 0 9797 9307"/>
                <a:gd name="T101" fmla="*/ T100 w 4355"/>
                <a:gd name="T102" fmla="+- 0 5192 1792"/>
                <a:gd name="T103" fmla="*/ 5192 h 3405"/>
                <a:gd name="T104" fmla="+- 0 9874 9307"/>
                <a:gd name="T105" fmla="*/ T104 w 4355"/>
                <a:gd name="T106" fmla="+- 0 5197 1792"/>
                <a:gd name="T107" fmla="*/ 5197 h 3405"/>
                <a:gd name="T108" fmla="+- 0 13093 9307"/>
                <a:gd name="T109" fmla="*/ T108 w 4355"/>
                <a:gd name="T110" fmla="+- 0 5197 1792"/>
                <a:gd name="T111" fmla="*/ 5197 h 3405"/>
                <a:gd name="T112" fmla="+- 0 13170 9307"/>
                <a:gd name="T113" fmla="*/ T112 w 4355"/>
                <a:gd name="T114" fmla="+- 0 5192 1792"/>
                <a:gd name="T115" fmla="*/ 5192 h 3405"/>
                <a:gd name="T116" fmla="+- 0 13244 9307"/>
                <a:gd name="T117" fmla="*/ T116 w 4355"/>
                <a:gd name="T118" fmla="+- 0 5177 1792"/>
                <a:gd name="T119" fmla="*/ 5177 h 3405"/>
                <a:gd name="T120" fmla="+- 0 13314 9307"/>
                <a:gd name="T121" fmla="*/ T120 w 4355"/>
                <a:gd name="T122" fmla="+- 0 5152 1792"/>
                <a:gd name="T123" fmla="*/ 5152 h 3405"/>
                <a:gd name="T124" fmla="+- 0 13380 9307"/>
                <a:gd name="T125" fmla="*/ T124 w 4355"/>
                <a:gd name="T126" fmla="+- 0 5119 1792"/>
                <a:gd name="T127" fmla="*/ 5119 h 3405"/>
                <a:gd name="T128" fmla="+- 0 13440 9307"/>
                <a:gd name="T129" fmla="*/ T128 w 4355"/>
                <a:gd name="T130" fmla="+- 0 5079 1792"/>
                <a:gd name="T131" fmla="*/ 5079 h 3405"/>
                <a:gd name="T132" fmla="+- 0 13495 9307"/>
                <a:gd name="T133" fmla="*/ T132 w 4355"/>
                <a:gd name="T134" fmla="+- 0 5031 1792"/>
                <a:gd name="T135" fmla="*/ 5031 h 3405"/>
                <a:gd name="T136" fmla="+- 0 13543 9307"/>
                <a:gd name="T137" fmla="*/ T136 w 4355"/>
                <a:gd name="T138" fmla="+- 0 4976 1792"/>
                <a:gd name="T139" fmla="*/ 4976 h 3405"/>
                <a:gd name="T140" fmla="+- 0 13583 9307"/>
                <a:gd name="T141" fmla="*/ T140 w 4355"/>
                <a:gd name="T142" fmla="+- 0 4916 1792"/>
                <a:gd name="T143" fmla="*/ 4916 h 3405"/>
                <a:gd name="T144" fmla="+- 0 13616 9307"/>
                <a:gd name="T145" fmla="*/ T144 w 4355"/>
                <a:gd name="T146" fmla="+- 0 4850 1792"/>
                <a:gd name="T147" fmla="*/ 4850 h 3405"/>
                <a:gd name="T148" fmla="+- 0 13641 9307"/>
                <a:gd name="T149" fmla="*/ T148 w 4355"/>
                <a:gd name="T150" fmla="+- 0 4780 1792"/>
                <a:gd name="T151" fmla="*/ 4780 h 3405"/>
                <a:gd name="T152" fmla="+- 0 13656 9307"/>
                <a:gd name="T153" fmla="*/ T152 w 4355"/>
                <a:gd name="T154" fmla="+- 0 4707 1792"/>
                <a:gd name="T155" fmla="*/ 4707 h 3405"/>
                <a:gd name="T156" fmla="+- 0 13661 9307"/>
                <a:gd name="T157" fmla="*/ T156 w 4355"/>
                <a:gd name="T158" fmla="+- 0 4630 1792"/>
                <a:gd name="T159" fmla="*/ 4630 h 3405"/>
                <a:gd name="T160" fmla="+- 0 13661 9307"/>
                <a:gd name="T161" fmla="*/ T160 w 4355"/>
                <a:gd name="T162" fmla="+- 0 2360 1792"/>
                <a:gd name="T163" fmla="*/ 2360 h 3405"/>
                <a:gd name="T164" fmla="+- 0 13656 9307"/>
                <a:gd name="T165" fmla="*/ T164 w 4355"/>
                <a:gd name="T166" fmla="+- 0 2283 1792"/>
                <a:gd name="T167" fmla="*/ 2283 h 3405"/>
                <a:gd name="T168" fmla="+- 0 13641 9307"/>
                <a:gd name="T169" fmla="*/ T168 w 4355"/>
                <a:gd name="T170" fmla="+- 0 2209 1792"/>
                <a:gd name="T171" fmla="*/ 2209 h 3405"/>
                <a:gd name="T172" fmla="+- 0 13616 9307"/>
                <a:gd name="T173" fmla="*/ T172 w 4355"/>
                <a:gd name="T174" fmla="+- 0 2139 1792"/>
                <a:gd name="T175" fmla="*/ 2139 h 3405"/>
                <a:gd name="T176" fmla="+- 0 13583 9307"/>
                <a:gd name="T177" fmla="*/ T176 w 4355"/>
                <a:gd name="T178" fmla="+- 0 2073 1792"/>
                <a:gd name="T179" fmla="*/ 2073 h 3405"/>
                <a:gd name="T180" fmla="+- 0 13543 9307"/>
                <a:gd name="T181" fmla="*/ T180 w 4355"/>
                <a:gd name="T182" fmla="+- 0 2013 1792"/>
                <a:gd name="T183" fmla="*/ 2013 h 3405"/>
                <a:gd name="T184" fmla="+- 0 13495 9307"/>
                <a:gd name="T185" fmla="*/ T184 w 4355"/>
                <a:gd name="T186" fmla="+- 0 1958 1792"/>
                <a:gd name="T187" fmla="*/ 1958 h 3405"/>
                <a:gd name="T188" fmla="+- 0 13440 9307"/>
                <a:gd name="T189" fmla="*/ T188 w 4355"/>
                <a:gd name="T190" fmla="+- 0 1910 1792"/>
                <a:gd name="T191" fmla="*/ 1910 h 3405"/>
                <a:gd name="T192" fmla="+- 0 13380 9307"/>
                <a:gd name="T193" fmla="*/ T192 w 4355"/>
                <a:gd name="T194" fmla="+- 0 1870 1792"/>
                <a:gd name="T195" fmla="*/ 1870 h 3405"/>
                <a:gd name="T196" fmla="+- 0 13314 9307"/>
                <a:gd name="T197" fmla="*/ T196 w 4355"/>
                <a:gd name="T198" fmla="+- 0 1837 1792"/>
                <a:gd name="T199" fmla="*/ 1837 h 3405"/>
                <a:gd name="T200" fmla="+- 0 13244 9307"/>
                <a:gd name="T201" fmla="*/ T200 w 4355"/>
                <a:gd name="T202" fmla="+- 0 1812 1792"/>
                <a:gd name="T203" fmla="*/ 1812 h 3405"/>
                <a:gd name="T204" fmla="+- 0 13170 9307"/>
                <a:gd name="T205" fmla="*/ T204 w 4355"/>
                <a:gd name="T206" fmla="+- 0 1797 1792"/>
                <a:gd name="T207" fmla="*/ 1797 h 3405"/>
                <a:gd name="T208" fmla="+- 0 13093 9307"/>
                <a:gd name="T209" fmla="*/ T208 w 4355"/>
                <a:gd name="T210" fmla="+- 0 1792 1792"/>
                <a:gd name="T211" fmla="*/ 1792 h 340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</a:cxnLst>
              <a:rect l="0" t="0" r="r" b="b"/>
              <a:pathLst>
                <a:path w="4355" h="3405">
                  <a:moveTo>
                    <a:pt x="3786" y="0"/>
                  </a:moveTo>
                  <a:lnTo>
                    <a:pt x="567" y="0"/>
                  </a:lnTo>
                  <a:lnTo>
                    <a:pt x="490" y="5"/>
                  </a:lnTo>
                  <a:lnTo>
                    <a:pt x="416" y="20"/>
                  </a:lnTo>
                  <a:lnTo>
                    <a:pt x="346" y="45"/>
                  </a:lnTo>
                  <a:lnTo>
                    <a:pt x="281" y="78"/>
                  </a:lnTo>
                  <a:lnTo>
                    <a:pt x="220" y="118"/>
                  </a:lnTo>
                  <a:lnTo>
                    <a:pt x="166" y="166"/>
                  </a:lnTo>
                  <a:lnTo>
                    <a:pt x="118" y="221"/>
                  </a:lnTo>
                  <a:lnTo>
                    <a:pt x="77" y="281"/>
                  </a:lnTo>
                  <a:lnTo>
                    <a:pt x="44" y="347"/>
                  </a:lnTo>
                  <a:lnTo>
                    <a:pt x="20" y="417"/>
                  </a:lnTo>
                  <a:lnTo>
                    <a:pt x="5" y="491"/>
                  </a:lnTo>
                  <a:lnTo>
                    <a:pt x="0" y="568"/>
                  </a:lnTo>
                  <a:lnTo>
                    <a:pt x="0" y="2838"/>
                  </a:lnTo>
                  <a:lnTo>
                    <a:pt x="5" y="2915"/>
                  </a:lnTo>
                  <a:lnTo>
                    <a:pt x="20" y="2988"/>
                  </a:lnTo>
                  <a:lnTo>
                    <a:pt x="44" y="3058"/>
                  </a:lnTo>
                  <a:lnTo>
                    <a:pt x="77" y="3124"/>
                  </a:lnTo>
                  <a:lnTo>
                    <a:pt x="118" y="3184"/>
                  </a:lnTo>
                  <a:lnTo>
                    <a:pt x="166" y="3239"/>
                  </a:lnTo>
                  <a:lnTo>
                    <a:pt x="220" y="3287"/>
                  </a:lnTo>
                  <a:lnTo>
                    <a:pt x="281" y="3327"/>
                  </a:lnTo>
                  <a:lnTo>
                    <a:pt x="346" y="3360"/>
                  </a:lnTo>
                  <a:lnTo>
                    <a:pt x="416" y="3385"/>
                  </a:lnTo>
                  <a:lnTo>
                    <a:pt x="490" y="3400"/>
                  </a:lnTo>
                  <a:lnTo>
                    <a:pt x="567" y="3405"/>
                  </a:lnTo>
                  <a:lnTo>
                    <a:pt x="3786" y="3405"/>
                  </a:lnTo>
                  <a:lnTo>
                    <a:pt x="3863" y="3400"/>
                  </a:lnTo>
                  <a:lnTo>
                    <a:pt x="3937" y="3385"/>
                  </a:lnTo>
                  <a:lnTo>
                    <a:pt x="4007" y="3360"/>
                  </a:lnTo>
                  <a:lnTo>
                    <a:pt x="4073" y="3327"/>
                  </a:lnTo>
                  <a:lnTo>
                    <a:pt x="4133" y="3287"/>
                  </a:lnTo>
                  <a:lnTo>
                    <a:pt x="4188" y="3239"/>
                  </a:lnTo>
                  <a:lnTo>
                    <a:pt x="4236" y="3184"/>
                  </a:lnTo>
                  <a:lnTo>
                    <a:pt x="4276" y="3124"/>
                  </a:lnTo>
                  <a:lnTo>
                    <a:pt x="4309" y="3058"/>
                  </a:lnTo>
                  <a:lnTo>
                    <a:pt x="4334" y="2988"/>
                  </a:lnTo>
                  <a:lnTo>
                    <a:pt x="4349" y="2915"/>
                  </a:lnTo>
                  <a:lnTo>
                    <a:pt x="4354" y="2838"/>
                  </a:lnTo>
                  <a:lnTo>
                    <a:pt x="4354" y="568"/>
                  </a:lnTo>
                  <a:lnTo>
                    <a:pt x="4349" y="491"/>
                  </a:lnTo>
                  <a:lnTo>
                    <a:pt x="4334" y="417"/>
                  </a:lnTo>
                  <a:lnTo>
                    <a:pt x="4309" y="347"/>
                  </a:lnTo>
                  <a:lnTo>
                    <a:pt x="4276" y="281"/>
                  </a:lnTo>
                  <a:lnTo>
                    <a:pt x="4236" y="221"/>
                  </a:lnTo>
                  <a:lnTo>
                    <a:pt x="4188" y="166"/>
                  </a:lnTo>
                  <a:lnTo>
                    <a:pt x="4133" y="118"/>
                  </a:lnTo>
                  <a:lnTo>
                    <a:pt x="4073" y="78"/>
                  </a:lnTo>
                  <a:lnTo>
                    <a:pt x="4007" y="45"/>
                  </a:lnTo>
                  <a:lnTo>
                    <a:pt x="3937" y="20"/>
                  </a:lnTo>
                  <a:lnTo>
                    <a:pt x="3863" y="5"/>
                  </a:lnTo>
                  <a:lnTo>
                    <a:pt x="3786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9306" y="1792"/>
              <a:ext cx="4355" cy="3405"/>
            </a:xfrm>
            <a:custGeom>
              <a:avLst/>
              <a:gdLst>
                <a:gd name="T0" fmla="+- 0 9307 9307"/>
                <a:gd name="T1" fmla="*/ T0 w 4355"/>
                <a:gd name="T2" fmla="+- 0 2360 1792"/>
                <a:gd name="T3" fmla="*/ 2360 h 3405"/>
                <a:gd name="T4" fmla="+- 0 9312 9307"/>
                <a:gd name="T5" fmla="*/ T4 w 4355"/>
                <a:gd name="T6" fmla="+- 0 2283 1792"/>
                <a:gd name="T7" fmla="*/ 2283 h 3405"/>
                <a:gd name="T8" fmla="+- 0 9327 9307"/>
                <a:gd name="T9" fmla="*/ T8 w 4355"/>
                <a:gd name="T10" fmla="+- 0 2209 1792"/>
                <a:gd name="T11" fmla="*/ 2209 h 3405"/>
                <a:gd name="T12" fmla="+- 0 9351 9307"/>
                <a:gd name="T13" fmla="*/ T12 w 4355"/>
                <a:gd name="T14" fmla="+- 0 2139 1792"/>
                <a:gd name="T15" fmla="*/ 2139 h 3405"/>
                <a:gd name="T16" fmla="+- 0 9384 9307"/>
                <a:gd name="T17" fmla="*/ T16 w 4355"/>
                <a:gd name="T18" fmla="+- 0 2073 1792"/>
                <a:gd name="T19" fmla="*/ 2073 h 3405"/>
                <a:gd name="T20" fmla="+- 0 9425 9307"/>
                <a:gd name="T21" fmla="*/ T20 w 4355"/>
                <a:gd name="T22" fmla="+- 0 2013 1792"/>
                <a:gd name="T23" fmla="*/ 2013 h 3405"/>
                <a:gd name="T24" fmla="+- 0 9473 9307"/>
                <a:gd name="T25" fmla="*/ T24 w 4355"/>
                <a:gd name="T26" fmla="+- 0 1958 1792"/>
                <a:gd name="T27" fmla="*/ 1958 h 3405"/>
                <a:gd name="T28" fmla="+- 0 9527 9307"/>
                <a:gd name="T29" fmla="*/ T28 w 4355"/>
                <a:gd name="T30" fmla="+- 0 1910 1792"/>
                <a:gd name="T31" fmla="*/ 1910 h 3405"/>
                <a:gd name="T32" fmla="+- 0 9588 9307"/>
                <a:gd name="T33" fmla="*/ T32 w 4355"/>
                <a:gd name="T34" fmla="+- 0 1870 1792"/>
                <a:gd name="T35" fmla="*/ 1870 h 3405"/>
                <a:gd name="T36" fmla="+- 0 9653 9307"/>
                <a:gd name="T37" fmla="*/ T36 w 4355"/>
                <a:gd name="T38" fmla="+- 0 1837 1792"/>
                <a:gd name="T39" fmla="*/ 1837 h 3405"/>
                <a:gd name="T40" fmla="+- 0 9723 9307"/>
                <a:gd name="T41" fmla="*/ T40 w 4355"/>
                <a:gd name="T42" fmla="+- 0 1812 1792"/>
                <a:gd name="T43" fmla="*/ 1812 h 3405"/>
                <a:gd name="T44" fmla="+- 0 9797 9307"/>
                <a:gd name="T45" fmla="*/ T44 w 4355"/>
                <a:gd name="T46" fmla="+- 0 1797 1792"/>
                <a:gd name="T47" fmla="*/ 1797 h 3405"/>
                <a:gd name="T48" fmla="+- 0 9874 9307"/>
                <a:gd name="T49" fmla="*/ T48 w 4355"/>
                <a:gd name="T50" fmla="+- 0 1792 1792"/>
                <a:gd name="T51" fmla="*/ 1792 h 3405"/>
                <a:gd name="T52" fmla="+- 0 13093 9307"/>
                <a:gd name="T53" fmla="*/ T52 w 4355"/>
                <a:gd name="T54" fmla="+- 0 1792 1792"/>
                <a:gd name="T55" fmla="*/ 1792 h 3405"/>
                <a:gd name="T56" fmla="+- 0 13170 9307"/>
                <a:gd name="T57" fmla="*/ T56 w 4355"/>
                <a:gd name="T58" fmla="+- 0 1797 1792"/>
                <a:gd name="T59" fmla="*/ 1797 h 3405"/>
                <a:gd name="T60" fmla="+- 0 13244 9307"/>
                <a:gd name="T61" fmla="*/ T60 w 4355"/>
                <a:gd name="T62" fmla="+- 0 1812 1792"/>
                <a:gd name="T63" fmla="*/ 1812 h 3405"/>
                <a:gd name="T64" fmla="+- 0 13314 9307"/>
                <a:gd name="T65" fmla="*/ T64 w 4355"/>
                <a:gd name="T66" fmla="+- 0 1837 1792"/>
                <a:gd name="T67" fmla="*/ 1837 h 3405"/>
                <a:gd name="T68" fmla="+- 0 13380 9307"/>
                <a:gd name="T69" fmla="*/ T68 w 4355"/>
                <a:gd name="T70" fmla="+- 0 1870 1792"/>
                <a:gd name="T71" fmla="*/ 1870 h 3405"/>
                <a:gd name="T72" fmla="+- 0 13440 9307"/>
                <a:gd name="T73" fmla="*/ T72 w 4355"/>
                <a:gd name="T74" fmla="+- 0 1910 1792"/>
                <a:gd name="T75" fmla="*/ 1910 h 3405"/>
                <a:gd name="T76" fmla="+- 0 13495 9307"/>
                <a:gd name="T77" fmla="*/ T76 w 4355"/>
                <a:gd name="T78" fmla="+- 0 1958 1792"/>
                <a:gd name="T79" fmla="*/ 1958 h 3405"/>
                <a:gd name="T80" fmla="+- 0 13543 9307"/>
                <a:gd name="T81" fmla="*/ T80 w 4355"/>
                <a:gd name="T82" fmla="+- 0 2013 1792"/>
                <a:gd name="T83" fmla="*/ 2013 h 3405"/>
                <a:gd name="T84" fmla="+- 0 13583 9307"/>
                <a:gd name="T85" fmla="*/ T84 w 4355"/>
                <a:gd name="T86" fmla="+- 0 2073 1792"/>
                <a:gd name="T87" fmla="*/ 2073 h 3405"/>
                <a:gd name="T88" fmla="+- 0 13616 9307"/>
                <a:gd name="T89" fmla="*/ T88 w 4355"/>
                <a:gd name="T90" fmla="+- 0 2139 1792"/>
                <a:gd name="T91" fmla="*/ 2139 h 3405"/>
                <a:gd name="T92" fmla="+- 0 13641 9307"/>
                <a:gd name="T93" fmla="*/ T92 w 4355"/>
                <a:gd name="T94" fmla="+- 0 2209 1792"/>
                <a:gd name="T95" fmla="*/ 2209 h 3405"/>
                <a:gd name="T96" fmla="+- 0 13656 9307"/>
                <a:gd name="T97" fmla="*/ T96 w 4355"/>
                <a:gd name="T98" fmla="+- 0 2283 1792"/>
                <a:gd name="T99" fmla="*/ 2283 h 3405"/>
                <a:gd name="T100" fmla="+- 0 13661 9307"/>
                <a:gd name="T101" fmla="*/ T100 w 4355"/>
                <a:gd name="T102" fmla="+- 0 2360 1792"/>
                <a:gd name="T103" fmla="*/ 2360 h 3405"/>
                <a:gd name="T104" fmla="+- 0 13661 9307"/>
                <a:gd name="T105" fmla="*/ T104 w 4355"/>
                <a:gd name="T106" fmla="+- 0 4630 1792"/>
                <a:gd name="T107" fmla="*/ 4630 h 3405"/>
                <a:gd name="T108" fmla="+- 0 13656 9307"/>
                <a:gd name="T109" fmla="*/ T108 w 4355"/>
                <a:gd name="T110" fmla="+- 0 4707 1792"/>
                <a:gd name="T111" fmla="*/ 4707 h 3405"/>
                <a:gd name="T112" fmla="+- 0 13641 9307"/>
                <a:gd name="T113" fmla="*/ T112 w 4355"/>
                <a:gd name="T114" fmla="+- 0 4780 1792"/>
                <a:gd name="T115" fmla="*/ 4780 h 3405"/>
                <a:gd name="T116" fmla="+- 0 13616 9307"/>
                <a:gd name="T117" fmla="*/ T116 w 4355"/>
                <a:gd name="T118" fmla="+- 0 4850 1792"/>
                <a:gd name="T119" fmla="*/ 4850 h 3405"/>
                <a:gd name="T120" fmla="+- 0 13583 9307"/>
                <a:gd name="T121" fmla="*/ T120 w 4355"/>
                <a:gd name="T122" fmla="+- 0 4916 1792"/>
                <a:gd name="T123" fmla="*/ 4916 h 3405"/>
                <a:gd name="T124" fmla="+- 0 13543 9307"/>
                <a:gd name="T125" fmla="*/ T124 w 4355"/>
                <a:gd name="T126" fmla="+- 0 4976 1792"/>
                <a:gd name="T127" fmla="*/ 4976 h 3405"/>
                <a:gd name="T128" fmla="+- 0 13495 9307"/>
                <a:gd name="T129" fmla="*/ T128 w 4355"/>
                <a:gd name="T130" fmla="+- 0 5031 1792"/>
                <a:gd name="T131" fmla="*/ 5031 h 3405"/>
                <a:gd name="T132" fmla="+- 0 13440 9307"/>
                <a:gd name="T133" fmla="*/ T132 w 4355"/>
                <a:gd name="T134" fmla="+- 0 5079 1792"/>
                <a:gd name="T135" fmla="*/ 5079 h 3405"/>
                <a:gd name="T136" fmla="+- 0 13380 9307"/>
                <a:gd name="T137" fmla="*/ T136 w 4355"/>
                <a:gd name="T138" fmla="+- 0 5119 1792"/>
                <a:gd name="T139" fmla="*/ 5119 h 3405"/>
                <a:gd name="T140" fmla="+- 0 13314 9307"/>
                <a:gd name="T141" fmla="*/ T140 w 4355"/>
                <a:gd name="T142" fmla="+- 0 5152 1792"/>
                <a:gd name="T143" fmla="*/ 5152 h 3405"/>
                <a:gd name="T144" fmla="+- 0 13244 9307"/>
                <a:gd name="T145" fmla="*/ T144 w 4355"/>
                <a:gd name="T146" fmla="+- 0 5177 1792"/>
                <a:gd name="T147" fmla="*/ 5177 h 3405"/>
                <a:gd name="T148" fmla="+- 0 13170 9307"/>
                <a:gd name="T149" fmla="*/ T148 w 4355"/>
                <a:gd name="T150" fmla="+- 0 5192 1792"/>
                <a:gd name="T151" fmla="*/ 5192 h 3405"/>
                <a:gd name="T152" fmla="+- 0 13093 9307"/>
                <a:gd name="T153" fmla="*/ T152 w 4355"/>
                <a:gd name="T154" fmla="+- 0 5197 1792"/>
                <a:gd name="T155" fmla="*/ 5197 h 3405"/>
                <a:gd name="T156" fmla="+- 0 9874 9307"/>
                <a:gd name="T157" fmla="*/ T156 w 4355"/>
                <a:gd name="T158" fmla="+- 0 5197 1792"/>
                <a:gd name="T159" fmla="*/ 5197 h 3405"/>
                <a:gd name="T160" fmla="+- 0 9797 9307"/>
                <a:gd name="T161" fmla="*/ T160 w 4355"/>
                <a:gd name="T162" fmla="+- 0 5192 1792"/>
                <a:gd name="T163" fmla="*/ 5192 h 3405"/>
                <a:gd name="T164" fmla="+- 0 9723 9307"/>
                <a:gd name="T165" fmla="*/ T164 w 4355"/>
                <a:gd name="T166" fmla="+- 0 5177 1792"/>
                <a:gd name="T167" fmla="*/ 5177 h 3405"/>
                <a:gd name="T168" fmla="+- 0 9653 9307"/>
                <a:gd name="T169" fmla="*/ T168 w 4355"/>
                <a:gd name="T170" fmla="+- 0 5152 1792"/>
                <a:gd name="T171" fmla="*/ 5152 h 3405"/>
                <a:gd name="T172" fmla="+- 0 9588 9307"/>
                <a:gd name="T173" fmla="*/ T172 w 4355"/>
                <a:gd name="T174" fmla="+- 0 5119 1792"/>
                <a:gd name="T175" fmla="*/ 5119 h 3405"/>
                <a:gd name="T176" fmla="+- 0 9527 9307"/>
                <a:gd name="T177" fmla="*/ T176 w 4355"/>
                <a:gd name="T178" fmla="+- 0 5079 1792"/>
                <a:gd name="T179" fmla="*/ 5079 h 3405"/>
                <a:gd name="T180" fmla="+- 0 9473 9307"/>
                <a:gd name="T181" fmla="*/ T180 w 4355"/>
                <a:gd name="T182" fmla="+- 0 5031 1792"/>
                <a:gd name="T183" fmla="*/ 5031 h 3405"/>
                <a:gd name="T184" fmla="+- 0 9425 9307"/>
                <a:gd name="T185" fmla="*/ T184 w 4355"/>
                <a:gd name="T186" fmla="+- 0 4976 1792"/>
                <a:gd name="T187" fmla="*/ 4976 h 3405"/>
                <a:gd name="T188" fmla="+- 0 9384 9307"/>
                <a:gd name="T189" fmla="*/ T188 w 4355"/>
                <a:gd name="T190" fmla="+- 0 4916 1792"/>
                <a:gd name="T191" fmla="*/ 4916 h 3405"/>
                <a:gd name="T192" fmla="+- 0 9351 9307"/>
                <a:gd name="T193" fmla="*/ T192 w 4355"/>
                <a:gd name="T194" fmla="+- 0 4850 1792"/>
                <a:gd name="T195" fmla="*/ 4850 h 3405"/>
                <a:gd name="T196" fmla="+- 0 9327 9307"/>
                <a:gd name="T197" fmla="*/ T196 w 4355"/>
                <a:gd name="T198" fmla="+- 0 4780 1792"/>
                <a:gd name="T199" fmla="*/ 4780 h 3405"/>
                <a:gd name="T200" fmla="+- 0 9312 9307"/>
                <a:gd name="T201" fmla="*/ T200 w 4355"/>
                <a:gd name="T202" fmla="+- 0 4707 1792"/>
                <a:gd name="T203" fmla="*/ 4707 h 3405"/>
                <a:gd name="T204" fmla="+- 0 9307 9307"/>
                <a:gd name="T205" fmla="*/ T204 w 4355"/>
                <a:gd name="T206" fmla="+- 0 4630 1792"/>
                <a:gd name="T207" fmla="*/ 4630 h 3405"/>
                <a:gd name="T208" fmla="+- 0 9307 9307"/>
                <a:gd name="T209" fmla="*/ T208 w 4355"/>
                <a:gd name="T210" fmla="+- 0 2360 1792"/>
                <a:gd name="T211" fmla="*/ 2360 h 340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</a:cxnLst>
              <a:rect l="0" t="0" r="r" b="b"/>
              <a:pathLst>
                <a:path w="4355" h="3405">
                  <a:moveTo>
                    <a:pt x="0" y="568"/>
                  </a:moveTo>
                  <a:lnTo>
                    <a:pt x="5" y="491"/>
                  </a:lnTo>
                  <a:lnTo>
                    <a:pt x="20" y="417"/>
                  </a:lnTo>
                  <a:lnTo>
                    <a:pt x="44" y="347"/>
                  </a:lnTo>
                  <a:lnTo>
                    <a:pt x="77" y="281"/>
                  </a:lnTo>
                  <a:lnTo>
                    <a:pt x="118" y="221"/>
                  </a:lnTo>
                  <a:lnTo>
                    <a:pt x="166" y="166"/>
                  </a:lnTo>
                  <a:lnTo>
                    <a:pt x="220" y="118"/>
                  </a:lnTo>
                  <a:lnTo>
                    <a:pt x="281" y="78"/>
                  </a:lnTo>
                  <a:lnTo>
                    <a:pt x="346" y="45"/>
                  </a:lnTo>
                  <a:lnTo>
                    <a:pt x="416" y="20"/>
                  </a:lnTo>
                  <a:lnTo>
                    <a:pt x="490" y="5"/>
                  </a:lnTo>
                  <a:lnTo>
                    <a:pt x="567" y="0"/>
                  </a:lnTo>
                  <a:lnTo>
                    <a:pt x="3786" y="0"/>
                  </a:lnTo>
                  <a:lnTo>
                    <a:pt x="3863" y="5"/>
                  </a:lnTo>
                  <a:lnTo>
                    <a:pt x="3937" y="20"/>
                  </a:lnTo>
                  <a:lnTo>
                    <a:pt x="4007" y="45"/>
                  </a:lnTo>
                  <a:lnTo>
                    <a:pt x="4073" y="78"/>
                  </a:lnTo>
                  <a:lnTo>
                    <a:pt x="4133" y="118"/>
                  </a:lnTo>
                  <a:lnTo>
                    <a:pt x="4188" y="166"/>
                  </a:lnTo>
                  <a:lnTo>
                    <a:pt x="4236" y="221"/>
                  </a:lnTo>
                  <a:lnTo>
                    <a:pt x="4276" y="281"/>
                  </a:lnTo>
                  <a:lnTo>
                    <a:pt x="4309" y="347"/>
                  </a:lnTo>
                  <a:lnTo>
                    <a:pt x="4334" y="417"/>
                  </a:lnTo>
                  <a:lnTo>
                    <a:pt x="4349" y="491"/>
                  </a:lnTo>
                  <a:lnTo>
                    <a:pt x="4354" y="568"/>
                  </a:lnTo>
                  <a:lnTo>
                    <a:pt x="4354" y="2838"/>
                  </a:lnTo>
                  <a:lnTo>
                    <a:pt x="4349" y="2915"/>
                  </a:lnTo>
                  <a:lnTo>
                    <a:pt x="4334" y="2988"/>
                  </a:lnTo>
                  <a:lnTo>
                    <a:pt x="4309" y="3058"/>
                  </a:lnTo>
                  <a:lnTo>
                    <a:pt x="4276" y="3124"/>
                  </a:lnTo>
                  <a:lnTo>
                    <a:pt x="4236" y="3184"/>
                  </a:lnTo>
                  <a:lnTo>
                    <a:pt x="4188" y="3239"/>
                  </a:lnTo>
                  <a:lnTo>
                    <a:pt x="4133" y="3287"/>
                  </a:lnTo>
                  <a:lnTo>
                    <a:pt x="4073" y="3327"/>
                  </a:lnTo>
                  <a:lnTo>
                    <a:pt x="4007" y="3360"/>
                  </a:lnTo>
                  <a:lnTo>
                    <a:pt x="3937" y="3385"/>
                  </a:lnTo>
                  <a:lnTo>
                    <a:pt x="3863" y="3400"/>
                  </a:lnTo>
                  <a:lnTo>
                    <a:pt x="3786" y="3405"/>
                  </a:lnTo>
                  <a:lnTo>
                    <a:pt x="567" y="3405"/>
                  </a:lnTo>
                  <a:lnTo>
                    <a:pt x="490" y="3400"/>
                  </a:lnTo>
                  <a:lnTo>
                    <a:pt x="416" y="3385"/>
                  </a:lnTo>
                  <a:lnTo>
                    <a:pt x="346" y="3360"/>
                  </a:lnTo>
                  <a:lnTo>
                    <a:pt x="281" y="3327"/>
                  </a:lnTo>
                  <a:lnTo>
                    <a:pt x="220" y="3287"/>
                  </a:lnTo>
                  <a:lnTo>
                    <a:pt x="166" y="3239"/>
                  </a:lnTo>
                  <a:lnTo>
                    <a:pt x="118" y="3184"/>
                  </a:lnTo>
                  <a:lnTo>
                    <a:pt x="77" y="3124"/>
                  </a:lnTo>
                  <a:lnTo>
                    <a:pt x="44" y="3058"/>
                  </a:lnTo>
                  <a:lnTo>
                    <a:pt x="20" y="2988"/>
                  </a:lnTo>
                  <a:lnTo>
                    <a:pt x="5" y="2915"/>
                  </a:lnTo>
                  <a:lnTo>
                    <a:pt x="0" y="2838"/>
                  </a:lnTo>
                  <a:lnTo>
                    <a:pt x="0" y="568"/>
                  </a:lnTo>
                  <a:close/>
                </a:path>
              </a:pathLst>
            </a:custGeom>
            <a:noFill/>
            <a:ln w="264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7"/>
            <p:cNvSpPr>
              <a:spLocks noChangeShapeType="1"/>
            </p:cNvSpPr>
            <p:nvPr/>
          </p:nvSpPr>
          <p:spPr bwMode="auto">
            <a:xfrm flipH="1">
              <a:off x="7021" y="4418"/>
              <a:ext cx="45" cy="1015"/>
            </a:xfrm>
            <a:prstGeom prst="line">
              <a:avLst/>
            </a:prstGeom>
            <a:noFill/>
            <a:ln w="26425">
              <a:solidFill>
                <a:srgbClr val="9C525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2572" y="5433"/>
              <a:ext cx="8982" cy="1791"/>
            </a:xfrm>
            <a:custGeom>
              <a:avLst/>
              <a:gdLst>
                <a:gd name="T0" fmla="+- 0 11236 2553"/>
                <a:gd name="T1" fmla="*/ T0 w 8982"/>
                <a:gd name="T2" fmla="+- 0 5246 5246"/>
                <a:gd name="T3" fmla="*/ 5246 h 1791"/>
                <a:gd name="T4" fmla="+- 0 2851 2553"/>
                <a:gd name="T5" fmla="*/ T4 w 8982"/>
                <a:gd name="T6" fmla="+- 0 5246 5246"/>
                <a:gd name="T7" fmla="*/ 5246 h 1791"/>
                <a:gd name="T8" fmla="+- 0 2772 2553"/>
                <a:gd name="T9" fmla="*/ T8 w 8982"/>
                <a:gd name="T10" fmla="+- 0 5257 5246"/>
                <a:gd name="T11" fmla="*/ 5257 h 1791"/>
                <a:gd name="T12" fmla="+- 0 2700 2553"/>
                <a:gd name="T13" fmla="*/ T12 w 8982"/>
                <a:gd name="T14" fmla="+- 0 5287 5246"/>
                <a:gd name="T15" fmla="*/ 5287 h 1791"/>
                <a:gd name="T16" fmla="+- 0 2640 2553"/>
                <a:gd name="T17" fmla="*/ T16 w 8982"/>
                <a:gd name="T18" fmla="+- 0 5334 5246"/>
                <a:gd name="T19" fmla="*/ 5334 h 1791"/>
                <a:gd name="T20" fmla="+- 0 2593 2553"/>
                <a:gd name="T21" fmla="*/ T20 w 8982"/>
                <a:gd name="T22" fmla="+- 0 5394 5246"/>
                <a:gd name="T23" fmla="*/ 5394 h 1791"/>
                <a:gd name="T24" fmla="+- 0 2563 2553"/>
                <a:gd name="T25" fmla="*/ T24 w 8982"/>
                <a:gd name="T26" fmla="+- 0 5465 5246"/>
                <a:gd name="T27" fmla="*/ 5465 h 1791"/>
                <a:gd name="T28" fmla="+- 0 2553 2553"/>
                <a:gd name="T29" fmla="*/ T28 w 8982"/>
                <a:gd name="T30" fmla="+- 0 5545 5246"/>
                <a:gd name="T31" fmla="*/ 5545 h 1791"/>
                <a:gd name="T32" fmla="+- 0 2553 2553"/>
                <a:gd name="T33" fmla="*/ T32 w 8982"/>
                <a:gd name="T34" fmla="+- 0 6738 5246"/>
                <a:gd name="T35" fmla="*/ 6738 h 1791"/>
                <a:gd name="T36" fmla="+- 0 2563 2553"/>
                <a:gd name="T37" fmla="*/ T36 w 8982"/>
                <a:gd name="T38" fmla="+- 0 6818 5246"/>
                <a:gd name="T39" fmla="*/ 6818 h 1791"/>
                <a:gd name="T40" fmla="+- 0 2593 2553"/>
                <a:gd name="T41" fmla="*/ T40 w 8982"/>
                <a:gd name="T42" fmla="+- 0 6889 5246"/>
                <a:gd name="T43" fmla="*/ 6889 h 1791"/>
                <a:gd name="T44" fmla="+- 0 2640 2553"/>
                <a:gd name="T45" fmla="*/ T44 w 8982"/>
                <a:gd name="T46" fmla="+- 0 6949 5246"/>
                <a:gd name="T47" fmla="*/ 6949 h 1791"/>
                <a:gd name="T48" fmla="+- 0 2700 2553"/>
                <a:gd name="T49" fmla="*/ T48 w 8982"/>
                <a:gd name="T50" fmla="+- 0 6996 5246"/>
                <a:gd name="T51" fmla="*/ 6996 h 1791"/>
                <a:gd name="T52" fmla="+- 0 2772 2553"/>
                <a:gd name="T53" fmla="*/ T52 w 8982"/>
                <a:gd name="T54" fmla="+- 0 7026 5246"/>
                <a:gd name="T55" fmla="*/ 7026 h 1791"/>
                <a:gd name="T56" fmla="+- 0 2851 2553"/>
                <a:gd name="T57" fmla="*/ T56 w 8982"/>
                <a:gd name="T58" fmla="+- 0 7037 5246"/>
                <a:gd name="T59" fmla="*/ 7037 h 1791"/>
                <a:gd name="T60" fmla="+- 0 11236 2553"/>
                <a:gd name="T61" fmla="*/ T60 w 8982"/>
                <a:gd name="T62" fmla="+- 0 7037 5246"/>
                <a:gd name="T63" fmla="*/ 7037 h 1791"/>
                <a:gd name="T64" fmla="+- 0 11316 2553"/>
                <a:gd name="T65" fmla="*/ T64 w 8982"/>
                <a:gd name="T66" fmla="+- 0 7026 5246"/>
                <a:gd name="T67" fmla="*/ 7026 h 1791"/>
                <a:gd name="T68" fmla="+- 0 11387 2553"/>
                <a:gd name="T69" fmla="*/ T68 w 8982"/>
                <a:gd name="T70" fmla="+- 0 6996 5246"/>
                <a:gd name="T71" fmla="*/ 6996 h 1791"/>
                <a:gd name="T72" fmla="+- 0 11447 2553"/>
                <a:gd name="T73" fmla="*/ T72 w 8982"/>
                <a:gd name="T74" fmla="+- 0 6949 5246"/>
                <a:gd name="T75" fmla="*/ 6949 h 1791"/>
                <a:gd name="T76" fmla="+- 0 11494 2553"/>
                <a:gd name="T77" fmla="*/ T76 w 8982"/>
                <a:gd name="T78" fmla="+- 0 6889 5246"/>
                <a:gd name="T79" fmla="*/ 6889 h 1791"/>
                <a:gd name="T80" fmla="+- 0 11524 2553"/>
                <a:gd name="T81" fmla="*/ T80 w 8982"/>
                <a:gd name="T82" fmla="+- 0 6818 5246"/>
                <a:gd name="T83" fmla="*/ 6818 h 1791"/>
                <a:gd name="T84" fmla="+- 0 11535 2553"/>
                <a:gd name="T85" fmla="*/ T84 w 8982"/>
                <a:gd name="T86" fmla="+- 0 6738 5246"/>
                <a:gd name="T87" fmla="*/ 6738 h 1791"/>
                <a:gd name="T88" fmla="+- 0 11535 2553"/>
                <a:gd name="T89" fmla="*/ T88 w 8982"/>
                <a:gd name="T90" fmla="+- 0 5545 5246"/>
                <a:gd name="T91" fmla="*/ 5545 h 1791"/>
                <a:gd name="T92" fmla="+- 0 11524 2553"/>
                <a:gd name="T93" fmla="*/ T92 w 8982"/>
                <a:gd name="T94" fmla="+- 0 5465 5246"/>
                <a:gd name="T95" fmla="*/ 5465 h 1791"/>
                <a:gd name="T96" fmla="+- 0 11494 2553"/>
                <a:gd name="T97" fmla="*/ T96 w 8982"/>
                <a:gd name="T98" fmla="+- 0 5394 5246"/>
                <a:gd name="T99" fmla="*/ 5394 h 1791"/>
                <a:gd name="T100" fmla="+- 0 11447 2553"/>
                <a:gd name="T101" fmla="*/ T100 w 8982"/>
                <a:gd name="T102" fmla="+- 0 5334 5246"/>
                <a:gd name="T103" fmla="*/ 5334 h 1791"/>
                <a:gd name="T104" fmla="+- 0 11387 2553"/>
                <a:gd name="T105" fmla="*/ T104 w 8982"/>
                <a:gd name="T106" fmla="+- 0 5287 5246"/>
                <a:gd name="T107" fmla="*/ 5287 h 1791"/>
                <a:gd name="T108" fmla="+- 0 11316 2553"/>
                <a:gd name="T109" fmla="*/ T108 w 8982"/>
                <a:gd name="T110" fmla="+- 0 5257 5246"/>
                <a:gd name="T111" fmla="*/ 5257 h 1791"/>
                <a:gd name="T112" fmla="+- 0 11236 2553"/>
                <a:gd name="T113" fmla="*/ T112 w 8982"/>
                <a:gd name="T114" fmla="+- 0 5246 5246"/>
                <a:gd name="T115" fmla="*/ 5246 h 179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</a:cxnLst>
              <a:rect l="0" t="0" r="r" b="b"/>
              <a:pathLst>
                <a:path w="8982" h="1791">
                  <a:moveTo>
                    <a:pt x="8683" y="0"/>
                  </a:moveTo>
                  <a:lnTo>
                    <a:pt x="298" y="0"/>
                  </a:lnTo>
                  <a:lnTo>
                    <a:pt x="219" y="11"/>
                  </a:lnTo>
                  <a:lnTo>
                    <a:pt x="147" y="41"/>
                  </a:lnTo>
                  <a:lnTo>
                    <a:pt x="87" y="88"/>
                  </a:lnTo>
                  <a:lnTo>
                    <a:pt x="40" y="148"/>
                  </a:lnTo>
                  <a:lnTo>
                    <a:pt x="10" y="219"/>
                  </a:lnTo>
                  <a:lnTo>
                    <a:pt x="0" y="299"/>
                  </a:lnTo>
                  <a:lnTo>
                    <a:pt x="0" y="1492"/>
                  </a:lnTo>
                  <a:lnTo>
                    <a:pt x="10" y="1572"/>
                  </a:lnTo>
                  <a:lnTo>
                    <a:pt x="40" y="1643"/>
                  </a:lnTo>
                  <a:lnTo>
                    <a:pt x="87" y="1703"/>
                  </a:lnTo>
                  <a:lnTo>
                    <a:pt x="147" y="1750"/>
                  </a:lnTo>
                  <a:lnTo>
                    <a:pt x="219" y="1780"/>
                  </a:lnTo>
                  <a:lnTo>
                    <a:pt x="298" y="1791"/>
                  </a:lnTo>
                  <a:lnTo>
                    <a:pt x="8683" y="1791"/>
                  </a:lnTo>
                  <a:lnTo>
                    <a:pt x="8763" y="1780"/>
                  </a:lnTo>
                  <a:lnTo>
                    <a:pt x="8834" y="1750"/>
                  </a:lnTo>
                  <a:lnTo>
                    <a:pt x="8894" y="1703"/>
                  </a:lnTo>
                  <a:lnTo>
                    <a:pt x="8941" y="1643"/>
                  </a:lnTo>
                  <a:lnTo>
                    <a:pt x="8971" y="1572"/>
                  </a:lnTo>
                  <a:lnTo>
                    <a:pt x="8982" y="1492"/>
                  </a:lnTo>
                  <a:lnTo>
                    <a:pt x="8982" y="299"/>
                  </a:lnTo>
                  <a:lnTo>
                    <a:pt x="8971" y="219"/>
                  </a:lnTo>
                  <a:lnTo>
                    <a:pt x="8941" y="148"/>
                  </a:lnTo>
                  <a:lnTo>
                    <a:pt x="8894" y="88"/>
                  </a:lnTo>
                  <a:lnTo>
                    <a:pt x="8834" y="41"/>
                  </a:lnTo>
                  <a:lnTo>
                    <a:pt x="8763" y="11"/>
                  </a:lnTo>
                  <a:lnTo>
                    <a:pt x="8683" y="0"/>
                  </a:lnTo>
                  <a:close/>
                </a:path>
              </a:pathLst>
            </a:custGeom>
            <a:solidFill>
              <a:srgbClr val="C0D2E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Freeform 5"/>
            <p:cNvSpPr>
              <a:spLocks/>
            </p:cNvSpPr>
            <p:nvPr/>
          </p:nvSpPr>
          <p:spPr bwMode="auto">
            <a:xfrm>
              <a:off x="2572" y="5429"/>
              <a:ext cx="8982" cy="1791"/>
            </a:xfrm>
            <a:custGeom>
              <a:avLst/>
              <a:gdLst>
                <a:gd name="T0" fmla="+- 0 2553 2553"/>
                <a:gd name="T1" fmla="*/ T0 w 8982"/>
                <a:gd name="T2" fmla="+- 0 5545 5246"/>
                <a:gd name="T3" fmla="*/ 5545 h 1791"/>
                <a:gd name="T4" fmla="+- 0 2563 2553"/>
                <a:gd name="T5" fmla="*/ T4 w 8982"/>
                <a:gd name="T6" fmla="+- 0 5465 5246"/>
                <a:gd name="T7" fmla="*/ 5465 h 1791"/>
                <a:gd name="T8" fmla="+- 0 2593 2553"/>
                <a:gd name="T9" fmla="*/ T8 w 8982"/>
                <a:gd name="T10" fmla="+- 0 5394 5246"/>
                <a:gd name="T11" fmla="*/ 5394 h 1791"/>
                <a:gd name="T12" fmla="+- 0 2640 2553"/>
                <a:gd name="T13" fmla="*/ T12 w 8982"/>
                <a:gd name="T14" fmla="+- 0 5334 5246"/>
                <a:gd name="T15" fmla="*/ 5334 h 1791"/>
                <a:gd name="T16" fmla="+- 0 2700 2553"/>
                <a:gd name="T17" fmla="*/ T16 w 8982"/>
                <a:gd name="T18" fmla="+- 0 5287 5246"/>
                <a:gd name="T19" fmla="*/ 5287 h 1791"/>
                <a:gd name="T20" fmla="+- 0 2772 2553"/>
                <a:gd name="T21" fmla="*/ T20 w 8982"/>
                <a:gd name="T22" fmla="+- 0 5257 5246"/>
                <a:gd name="T23" fmla="*/ 5257 h 1791"/>
                <a:gd name="T24" fmla="+- 0 2851 2553"/>
                <a:gd name="T25" fmla="*/ T24 w 8982"/>
                <a:gd name="T26" fmla="+- 0 5246 5246"/>
                <a:gd name="T27" fmla="*/ 5246 h 1791"/>
                <a:gd name="T28" fmla="+- 0 11236 2553"/>
                <a:gd name="T29" fmla="*/ T28 w 8982"/>
                <a:gd name="T30" fmla="+- 0 5246 5246"/>
                <a:gd name="T31" fmla="*/ 5246 h 1791"/>
                <a:gd name="T32" fmla="+- 0 11316 2553"/>
                <a:gd name="T33" fmla="*/ T32 w 8982"/>
                <a:gd name="T34" fmla="+- 0 5257 5246"/>
                <a:gd name="T35" fmla="*/ 5257 h 1791"/>
                <a:gd name="T36" fmla="+- 0 11387 2553"/>
                <a:gd name="T37" fmla="*/ T36 w 8982"/>
                <a:gd name="T38" fmla="+- 0 5287 5246"/>
                <a:gd name="T39" fmla="*/ 5287 h 1791"/>
                <a:gd name="T40" fmla="+- 0 11447 2553"/>
                <a:gd name="T41" fmla="*/ T40 w 8982"/>
                <a:gd name="T42" fmla="+- 0 5334 5246"/>
                <a:gd name="T43" fmla="*/ 5334 h 1791"/>
                <a:gd name="T44" fmla="+- 0 11494 2553"/>
                <a:gd name="T45" fmla="*/ T44 w 8982"/>
                <a:gd name="T46" fmla="+- 0 5394 5246"/>
                <a:gd name="T47" fmla="*/ 5394 h 1791"/>
                <a:gd name="T48" fmla="+- 0 11524 2553"/>
                <a:gd name="T49" fmla="*/ T48 w 8982"/>
                <a:gd name="T50" fmla="+- 0 5465 5246"/>
                <a:gd name="T51" fmla="*/ 5465 h 1791"/>
                <a:gd name="T52" fmla="+- 0 11535 2553"/>
                <a:gd name="T53" fmla="*/ T52 w 8982"/>
                <a:gd name="T54" fmla="+- 0 5545 5246"/>
                <a:gd name="T55" fmla="*/ 5545 h 1791"/>
                <a:gd name="T56" fmla="+- 0 11535 2553"/>
                <a:gd name="T57" fmla="*/ T56 w 8982"/>
                <a:gd name="T58" fmla="+- 0 6738 5246"/>
                <a:gd name="T59" fmla="*/ 6738 h 1791"/>
                <a:gd name="T60" fmla="+- 0 11524 2553"/>
                <a:gd name="T61" fmla="*/ T60 w 8982"/>
                <a:gd name="T62" fmla="+- 0 6818 5246"/>
                <a:gd name="T63" fmla="*/ 6818 h 1791"/>
                <a:gd name="T64" fmla="+- 0 11494 2553"/>
                <a:gd name="T65" fmla="*/ T64 w 8982"/>
                <a:gd name="T66" fmla="+- 0 6889 5246"/>
                <a:gd name="T67" fmla="*/ 6889 h 1791"/>
                <a:gd name="T68" fmla="+- 0 11447 2553"/>
                <a:gd name="T69" fmla="*/ T68 w 8982"/>
                <a:gd name="T70" fmla="+- 0 6949 5246"/>
                <a:gd name="T71" fmla="*/ 6949 h 1791"/>
                <a:gd name="T72" fmla="+- 0 11387 2553"/>
                <a:gd name="T73" fmla="*/ T72 w 8982"/>
                <a:gd name="T74" fmla="+- 0 6996 5246"/>
                <a:gd name="T75" fmla="*/ 6996 h 1791"/>
                <a:gd name="T76" fmla="+- 0 11316 2553"/>
                <a:gd name="T77" fmla="*/ T76 w 8982"/>
                <a:gd name="T78" fmla="+- 0 7026 5246"/>
                <a:gd name="T79" fmla="*/ 7026 h 1791"/>
                <a:gd name="T80" fmla="+- 0 11236 2553"/>
                <a:gd name="T81" fmla="*/ T80 w 8982"/>
                <a:gd name="T82" fmla="+- 0 7037 5246"/>
                <a:gd name="T83" fmla="*/ 7037 h 1791"/>
                <a:gd name="T84" fmla="+- 0 2851 2553"/>
                <a:gd name="T85" fmla="*/ T84 w 8982"/>
                <a:gd name="T86" fmla="+- 0 7037 5246"/>
                <a:gd name="T87" fmla="*/ 7037 h 1791"/>
                <a:gd name="T88" fmla="+- 0 2772 2553"/>
                <a:gd name="T89" fmla="*/ T88 w 8982"/>
                <a:gd name="T90" fmla="+- 0 7026 5246"/>
                <a:gd name="T91" fmla="*/ 7026 h 1791"/>
                <a:gd name="T92" fmla="+- 0 2700 2553"/>
                <a:gd name="T93" fmla="*/ T92 w 8982"/>
                <a:gd name="T94" fmla="+- 0 6996 5246"/>
                <a:gd name="T95" fmla="*/ 6996 h 1791"/>
                <a:gd name="T96" fmla="+- 0 2640 2553"/>
                <a:gd name="T97" fmla="*/ T96 w 8982"/>
                <a:gd name="T98" fmla="+- 0 6949 5246"/>
                <a:gd name="T99" fmla="*/ 6949 h 1791"/>
                <a:gd name="T100" fmla="+- 0 2593 2553"/>
                <a:gd name="T101" fmla="*/ T100 w 8982"/>
                <a:gd name="T102" fmla="+- 0 6889 5246"/>
                <a:gd name="T103" fmla="*/ 6889 h 1791"/>
                <a:gd name="T104" fmla="+- 0 2563 2553"/>
                <a:gd name="T105" fmla="*/ T104 w 8982"/>
                <a:gd name="T106" fmla="+- 0 6818 5246"/>
                <a:gd name="T107" fmla="*/ 6818 h 1791"/>
                <a:gd name="T108" fmla="+- 0 2553 2553"/>
                <a:gd name="T109" fmla="*/ T108 w 8982"/>
                <a:gd name="T110" fmla="+- 0 6738 5246"/>
                <a:gd name="T111" fmla="*/ 6738 h 1791"/>
                <a:gd name="T112" fmla="+- 0 2553 2553"/>
                <a:gd name="T113" fmla="*/ T112 w 8982"/>
                <a:gd name="T114" fmla="+- 0 5545 5246"/>
                <a:gd name="T115" fmla="*/ 5545 h 179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</a:cxnLst>
              <a:rect l="0" t="0" r="r" b="b"/>
              <a:pathLst>
                <a:path w="8982" h="1791">
                  <a:moveTo>
                    <a:pt x="0" y="299"/>
                  </a:moveTo>
                  <a:lnTo>
                    <a:pt x="10" y="219"/>
                  </a:lnTo>
                  <a:lnTo>
                    <a:pt x="40" y="148"/>
                  </a:lnTo>
                  <a:lnTo>
                    <a:pt x="87" y="88"/>
                  </a:lnTo>
                  <a:lnTo>
                    <a:pt x="147" y="41"/>
                  </a:lnTo>
                  <a:lnTo>
                    <a:pt x="219" y="11"/>
                  </a:lnTo>
                  <a:lnTo>
                    <a:pt x="298" y="0"/>
                  </a:lnTo>
                  <a:lnTo>
                    <a:pt x="8683" y="0"/>
                  </a:lnTo>
                  <a:lnTo>
                    <a:pt x="8763" y="11"/>
                  </a:lnTo>
                  <a:lnTo>
                    <a:pt x="8834" y="41"/>
                  </a:lnTo>
                  <a:lnTo>
                    <a:pt x="8894" y="88"/>
                  </a:lnTo>
                  <a:lnTo>
                    <a:pt x="8941" y="148"/>
                  </a:lnTo>
                  <a:lnTo>
                    <a:pt x="8971" y="219"/>
                  </a:lnTo>
                  <a:lnTo>
                    <a:pt x="8982" y="299"/>
                  </a:lnTo>
                  <a:lnTo>
                    <a:pt x="8982" y="1492"/>
                  </a:lnTo>
                  <a:lnTo>
                    <a:pt x="8971" y="1572"/>
                  </a:lnTo>
                  <a:lnTo>
                    <a:pt x="8941" y="1643"/>
                  </a:lnTo>
                  <a:lnTo>
                    <a:pt x="8894" y="1703"/>
                  </a:lnTo>
                  <a:lnTo>
                    <a:pt x="8834" y="1750"/>
                  </a:lnTo>
                  <a:lnTo>
                    <a:pt x="8763" y="1780"/>
                  </a:lnTo>
                  <a:lnTo>
                    <a:pt x="8683" y="1791"/>
                  </a:lnTo>
                  <a:lnTo>
                    <a:pt x="298" y="1791"/>
                  </a:lnTo>
                  <a:lnTo>
                    <a:pt x="219" y="1780"/>
                  </a:lnTo>
                  <a:lnTo>
                    <a:pt x="147" y="1750"/>
                  </a:lnTo>
                  <a:lnTo>
                    <a:pt x="87" y="1703"/>
                  </a:lnTo>
                  <a:lnTo>
                    <a:pt x="40" y="1643"/>
                  </a:lnTo>
                  <a:lnTo>
                    <a:pt x="10" y="1572"/>
                  </a:lnTo>
                  <a:lnTo>
                    <a:pt x="0" y="1492"/>
                  </a:lnTo>
                  <a:lnTo>
                    <a:pt x="0" y="299"/>
                  </a:lnTo>
                  <a:close/>
                </a:path>
              </a:pathLst>
            </a:custGeom>
            <a:noFill/>
            <a:ln w="264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4"/>
            <p:cNvSpPr>
              <a:spLocks noChangeShapeType="1"/>
            </p:cNvSpPr>
            <p:nvPr/>
          </p:nvSpPr>
          <p:spPr bwMode="auto">
            <a:xfrm>
              <a:off x="4936" y="3540"/>
              <a:ext cx="145" cy="0"/>
            </a:xfrm>
            <a:prstGeom prst="line">
              <a:avLst/>
            </a:prstGeom>
            <a:noFill/>
            <a:ln w="28076">
              <a:solidFill>
                <a:srgbClr val="9C525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Freeform 3"/>
            <p:cNvSpPr>
              <a:spLocks/>
            </p:cNvSpPr>
            <p:nvPr/>
          </p:nvSpPr>
          <p:spPr bwMode="auto">
            <a:xfrm>
              <a:off x="380" y="1847"/>
              <a:ext cx="4385" cy="3268"/>
            </a:xfrm>
            <a:custGeom>
              <a:avLst/>
              <a:gdLst>
                <a:gd name="T0" fmla="+- 0 4412 381"/>
                <a:gd name="T1" fmla="*/ T0 w 4576"/>
                <a:gd name="T2" fmla="+- 0 1848 1848"/>
                <a:gd name="T3" fmla="*/ 1848 h 3268"/>
                <a:gd name="T4" fmla="+- 0 925 381"/>
                <a:gd name="T5" fmla="*/ T4 w 4576"/>
                <a:gd name="T6" fmla="+- 0 1848 1848"/>
                <a:gd name="T7" fmla="*/ 1848 h 3268"/>
                <a:gd name="T8" fmla="+- 0 852 381"/>
                <a:gd name="T9" fmla="*/ T8 w 4576"/>
                <a:gd name="T10" fmla="+- 0 1853 1848"/>
                <a:gd name="T11" fmla="*/ 1853 h 3268"/>
                <a:gd name="T12" fmla="+- 0 781 381"/>
                <a:gd name="T13" fmla="*/ T12 w 4576"/>
                <a:gd name="T14" fmla="+- 0 1867 1848"/>
                <a:gd name="T15" fmla="*/ 1867 h 3268"/>
                <a:gd name="T16" fmla="+- 0 713 381"/>
                <a:gd name="T17" fmla="*/ T16 w 4576"/>
                <a:gd name="T18" fmla="+- 0 1891 1848"/>
                <a:gd name="T19" fmla="*/ 1891 h 3268"/>
                <a:gd name="T20" fmla="+- 0 651 381"/>
                <a:gd name="T21" fmla="*/ T20 w 4576"/>
                <a:gd name="T22" fmla="+- 0 1922 1848"/>
                <a:gd name="T23" fmla="*/ 1922 h 3268"/>
                <a:gd name="T24" fmla="+- 0 593 381"/>
                <a:gd name="T25" fmla="*/ T24 w 4576"/>
                <a:gd name="T26" fmla="+- 0 1961 1848"/>
                <a:gd name="T27" fmla="*/ 1961 h 3268"/>
                <a:gd name="T28" fmla="+- 0 540 381"/>
                <a:gd name="T29" fmla="*/ T28 w 4576"/>
                <a:gd name="T30" fmla="+- 0 2007 1848"/>
                <a:gd name="T31" fmla="*/ 2007 h 3268"/>
                <a:gd name="T32" fmla="+- 0 494 381"/>
                <a:gd name="T33" fmla="*/ T32 w 4576"/>
                <a:gd name="T34" fmla="+- 0 2060 1848"/>
                <a:gd name="T35" fmla="*/ 2060 h 3268"/>
                <a:gd name="T36" fmla="+- 0 455 381"/>
                <a:gd name="T37" fmla="*/ T36 w 4576"/>
                <a:gd name="T38" fmla="+- 0 2118 1848"/>
                <a:gd name="T39" fmla="*/ 2118 h 3268"/>
                <a:gd name="T40" fmla="+- 0 424 381"/>
                <a:gd name="T41" fmla="*/ T40 w 4576"/>
                <a:gd name="T42" fmla="+- 0 2180 1848"/>
                <a:gd name="T43" fmla="*/ 2180 h 3268"/>
                <a:gd name="T44" fmla="+- 0 400 381"/>
                <a:gd name="T45" fmla="*/ T44 w 4576"/>
                <a:gd name="T46" fmla="+- 0 2248 1848"/>
                <a:gd name="T47" fmla="*/ 2248 h 3268"/>
                <a:gd name="T48" fmla="+- 0 386 381"/>
                <a:gd name="T49" fmla="*/ T48 w 4576"/>
                <a:gd name="T50" fmla="+- 0 2318 1848"/>
                <a:gd name="T51" fmla="*/ 2318 h 3268"/>
                <a:gd name="T52" fmla="+- 0 381 381"/>
                <a:gd name="T53" fmla="*/ T52 w 4576"/>
                <a:gd name="T54" fmla="+- 0 2392 1848"/>
                <a:gd name="T55" fmla="*/ 2392 h 3268"/>
                <a:gd name="T56" fmla="+- 0 381 381"/>
                <a:gd name="T57" fmla="*/ T56 w 4576"/>
                <a:gd name="T58" fmla="+- 0 4571 1848"/>
                <a:gd name="T59" fmla="*/ 4571 h 3268"/>
                <a:gd name="T60" fmla="+- 0 386 381"/>
                <a:gd name="T61" fmla="*/ T60 w 4576"/>
                <a:gd name="T62" fmla="+- 0 4644 1848"/>
                <a:gd name="T63" fmla="*/ 4644 h 3268"/>
                <a:gd name="T64" fmla="+- 0 400 381"/>
                <a:gd name="T65" fmla="*/ T64 w 4576"/>
                <a:gd name="T66" fmla="+- 0 4715 1848"/>
                <a:gd name="T67" fmla="*/ 4715 h 3268"/>
                <a:gd name="T68" fmla="+- 0 424 381"/>
                <a:gd name="T69" fmla="*/ T68 w 4576"/>
                <a:gd name="T70" fmla="+- 0 4783 1848"/>
                <a:gd name="T71" fmla="*/ 4783 h 3268"/>
                <a:gd name="T72" fmla="+- 0 455 381"/>
                <a:gd name="T73" fmla="*/ T72 w 4576"/>
                <a:gd name="T74" fmla="+- 0 4845 1848"/>
                <a:gd name="T75" fmla="*/ 4845 h 3268"/>
                <a:gd name="T76" fmla="+- 0 494 381"/>
                <a:gd name="T77" fmla="*/ T76 w 4576"/>
                <a:gd name="T78" fmla="+- 0 4903 1848"/>
                <a:gd name="T79" fmla="*/ 4903 h 3268"/>
                <a:gd name="T80" fmla="+- 0 540 381"/>
                <a:gd name="T81" fmla="*/ T80 w 4576"/>
                <a:gd name="T82" fmla="+- 0 4956 1848"/>
                <a:gd name="T83" fmla="*/ 4956 h 3268"/>
                <a:gd name="T84" fmla="+- 0 593 381"/>
                <a:gd name="T85" fmla="*/ T84 w 4576"/>
                <a:gd name="T86" fmla="+- 0 5002 1848"/>
                <a:gd name="T87" fmla="*/ 5002 h 3268"/>
                <a:gd name="T88" fmla="+- 0 651 381"/>
                <a:gd name="T89" fmla="*/ T88 w 4576"/>
                <a:gd name="T90" fmla="+- 0 5041 1848"/>
                <a:gd name="T91" fmla="*/ 5041 h 3268"/>
                <a:gd name="T92" fmla="+- 0 713 381"/>
                <a:gd name="T93" fmla="*/ T92 w 4576"/>
                <a:gd name="T94" fmla="+- 0 5072 1848"/>
                <a:gd name="T95" fmla="*/ 5072 h 3268"/>
                <a:gd name="T96" fmla="+- 0 781 381"/>
                <a:gd name="T97" fmla="*/ T96 w 4576"/>
                <a:gd name="T98" fmla="+- 0 5096 1848"/>
                <a:gd name="T99" fmla="*/ 5096 h 3268"/>
                <a:gd name="T100" fmla="+- 0 852 381"/>
                <a:gd name="T101" fmla="*/ T100 w 4576"/>
                <a:gd name="T102" fmla="+- 0 5110 1848"/>
                <a:gd name="T103" fmla="*/ 5110 h 3268"/>
                <a:gd name="T104" fmla="+- 0 925 381"/>
                <a:gd name="T105" fmla="*/ T104 w 4576"/>
                <a:gd name="T106" fmla="+- 0 5115 1848"/>
                <a:gd name="T107" fmla="*/ 5115 h 3268"/>
                <a:gd name="T108" fmla="+- 0 4412 381"/>
                <a:gd name="T109" fmla="*/ T108 w 4576"/>
                <a:gd name="T110" fmla="+- 0 5115 1848"/>
                <a:gd name="T111" fmla="*/ 5115 h 3268"/>
                <a:gd name="T112" fmla="+- 0 4486 381"/>
                <a:gd name="T113" fmla="*/ T112 w 4576"/>
                <a:gd name="T114" fmla="+- 0 5110 1848"/>
                <a:gd name="T115" fmla="*/ 5110 h 3268"/>
                <a:gd name="T116" fmla="+- 0 4557 381"/>
                <a:gd name="T117" fmla="*/ T116 w 4576"/>
                <a:gd name="T118" fmla="+- 0 5096 1848"/>
                <a:gd name="T119" fmla="*/ 5096 h 3268"/>
                <a:gd name="T120" fmla="+- 0 4624 381"/>
                <a:gd name="T121" fmla="*/ T120 w 4576"/>
                <a:gd name="T122" fmla="+- 0 5072 1848"/>
                <a:gd name="T123" fmla="*/ 5072 h 3268"/>
                <a:gd name="T124" fmla="+- 0 4687 381"/>
                <a:gd name="T125" fmla="*/ T124 w 4576"/>
                <a:gd name="T126" fmla="+- 0 5041 1848"/>
                <a:gd name="T127" fmla="*/ 5041 h 3268"/>
                <a:gd name="T128" fmla="+- 0 4745 381"/>
                <a:gd name="T129" fmla="*/ T128 w 4576"/>
                <a:gd name="T130" fmla="+- 0 5002 1848"/>
                <a:gd name="T131" fmla="*/ 5002 h 3268"/>
                <a:gd name="T132" fmla="+- 0 4797 381"/>
                <a:gd name="T133" fmla="*/ T132 w 4576"/>
                <a:gd name="T134" fmla="+- 0 4956 1848"/>
                <a:gd name="T135" fmla="*/ 4956 h 3268"/>
                <a:gd name="T136" fmla="+- 0 4843 381"/>
                <a:gd name="T137" fmla="*/ T136 w 4576"/>
                <a:gd name="T138" fmla="+- 0 4903 1848"/>
                <a:gd name="T139" fmla="*/ 4903 h 3268"/>
                <a:gd name="T140" fmla="+- 0 4882 381"/>
                <a:gd name="T141" fmla="*/ T140 w 4576"/>
                <a:gd name="T142" fmla="+- 0 4845 1848"/>
                <a:gd name="T143" fmla="*/ 4845 h 3268"/>
                <a:gd name="T144" fmla="+- 0 4914 381"/>
                <a:gd name="T145" fmla="*/ T144 w 4576"/>
                <a:gd name="T146" fmla="+- 0 4783 1848"/>
                <a:gd name="T147" fmla="*/ 4783 h 3268"/>
                <a:gd name="T148" fmla="+- 0 4937 381"/>
                <a:gd name="T149" fmla="*/ T148 w 4576"/>
                <a:gd name="T150" fmla="+- 0 4715 1848"/>
                <a:gd name="T151" fmla="*/ 4715 h 3268"/>
                <a:gd name="T152" fmla="+- 0 4952 381"/>
                <a:gd name="T153" fmla="*/ T152 w 4576"/>
                <a:gd name="T154" fmla="+- 0 4644 1848"/>
                <a:gd name="T155" fmla="*/ 4644 h 3268"/>
                <a:gd name="T156" fmla="+- 0 4957 381"/>
                <a:gd name="T157" fmla="*/ T156 w 4576"/>
                <a:gd name="T158" fmla="+- 0 4571 1848"/>
                <a:gd name="T159" fmla="*/ 4571 h 3268"/>
                <a:gd name="T160" fmla="+- 0 4957 381"/>
                <a:gd name="T161" fmla="*/ T160 w 4576"/>
                <a:gd name="T162" fmla="+- 0 2392 1848"/>
                <a:gd name="T163" fmla="*/ 2392 h 3268"/>
                <a:gd name="T164" fmla="+- 0 4952 381"/>
                <a:gd name="T165" fmla="*/ T164 w 4576"/>
                <a:gd name="T166" fmla="+- 0 2318 1848"/>
                <a:gd name="T167" fmla="*/ 2318 h 3268"/>
                <a:gd name="T168" fmla="+- 0 4937 381"/>
                <a:gd name="T169" fmla="*/ T168 w 4576"/>
                <a:gd name="T170" fmla="+- 0 2248 1848"/>
                <a:gd name="T171" fmla="*/ 2248 h 3268"/>
                <a:gd name="T172" fmla="+- 0 4914 381"/>
                <a:gd name="T173" fmla="*/ T172 w 4576"/>
                <a:gd name="T174" fmla="+- 0 2180 1848"/>
                <a:gd name="T175" fmla="*/ 2180 h 3268"/>
                <a:gd name="T176" fmla="+- 0 4882 381"/>
                <a:gd name="T177" fmla="*/ T176 w 4576"/>
                <a:gd name="T178" fmla="+- 0 2118 1848"/>
                <a:gd name="T179" fmla="*/ 2118 h 3268"/>
                <a:gd name="T180" fmla="+- 0 4843 381"/>
                <a:gd name="T181" fmla="*/ T180 w 4576"/>
                <a:gd name="T182" fmla="+- 0 2060 1848"/>
                <a:gd name="T183" fmla="*/ 2060 h 3268"/>
                <a:gd name="T184" fmla="+- 0 4797 381"/>
                <a:gd name="T185" fmla="*/ T184 w 4576"/>
                <a:gd name="T186" fmla="+- 0 2007 1848"/>
                <a:gd name="T187" fmla="*/ 2007 h 3268"/>
                <a:gd name="T188" fmla="+- 0 4745 381"/>
                <a:gd name="T189" fmla="*/ T188 w 4576"/>
                <a:gd name="T190" fmla="+- 0 1961 1848"/>
                <a:gd name="T191" fmla="*/ 1961 h 3268"/>
                <a:gd name="T192" fmla="+- 0 4687 381"/>
                <a:gd name="T193" fmla="*/ T192 w 4576"/>
                <a:gd name="T194" fmla="+- 0 1922 1848"/>
                <a:gd name="T195" fmla="*/ 1922 h 3268"/>
                <a:gd name="T196" fmla="+- 0 4624 381"/>
                <a:gd name="T197" fmla="*/ T196 w 4576"/>
                <a:gd name="T198" fmla="+- 0 1891 1848"/>
                <a:gd name="T199" fmla="*/ 1891 h 3268"/>
                <a:gd name="T200" fmla="+- 0 4557 381"/>
                <a:gd name="T201" fmla="*/ T200 w 4576"/>
                <a:gd name="T202" fmla="+- 0 1867 1848"/>
                <a:gd name="T203" fmla="*/ 1867 h 3268"/>
                <a:gd name="T204" fmla="+- 0 4486 381"/>
                <a:gd name="T205" fmla="*/ T204 w 4576"/>
                <a:gd name="T206" fmla="+- 0 1853 1848"/>
                <a:gd name="T207" fmla="*/ 1853 h 3268"/>
                <a:gd name="T208" fmla="+- 0 4412 381"/>
                <a:gd name="T209" fmla="*/ T208 w 4576"/>
                <a:gd name="T210" fmla="+- 0 1848 1848"/>
                <a:gd name="T211" fmla="*/ 1848 h 326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</a:cxnLst>
              <a:rect l="0" t="0" r="r" b="b"/>
              <a:pathLst>
                <a:path w="4576" h="3268">
                  <a:moveTo>
                    <a:pt x="4031" y="0"/>
                  </a:moveTo>
                  <a:lnTo>
                    <a:pt x="544" y="0"/>
                  </a:lnTo>
                  <a:lnTo>
                    <a:pt x="471" y="5"/>
                  </a:lnTo>
                  <a:lnTo>
                    <a:pt x="400" y="19"/>
                  </a:lnTo>
                  <a:lnTo>
                    <a:pt x="332" y="43"/>
                  </a:lnTo>
                  <a:lnTo>
                    <a:pt x="270" y="74"/>
                  </a:lnTo>
                  <a:lnTo>
                    <a:pt x="212" y="113"/>
                  </a:lnTo>
                  <a:lnTo>
                    <a:pt x="159" y="159"/>
                  </a:lnTo>
                  <a:lnTo>
                    <a:pt x="113" y="212"/>
                  </a:lnTo>
                  <a:lnTo>
                    <a:pt x="74" y="270"/>
                  </a:lnTo>
                  <a:lnTo>
                    <a:pt x="43" y="332"/>
                  </a:lnTo>
                  <a:lnTo>
                    <a:pt x="19" y="400"/>
                  </a:lnTo>
                  <a:lnTo>
                    <a:pt x="5" y="470"/>
                  </a:lnTo>
                  <a:lnTo>
                    <a:pt x="0" y="544"/>
                  </a:lnTo>
                  <a:lnTo>
                    <a:pt x="0" y="2723"/>
                  </a:lnTo>
                  <a:lnTo>
                    <a:pt x="5" y="2796"/>
                  </a:lnTo>
                  <a:lnTo>
                    <a:pt x="19" y="2867"/>
                  </a:lnTo>
                  <a:lnTo>
                    <a:pt x="43" y="2935"/>
                  </a:lnTo>
                  <a:lnTo>
                    <a:pt x="74" y="2997"/>
                  </a:lnTo>
                  <a:lnTo>
                    <a:pt x="113" y="3055"/>
                  </a:lnTo>
                  <a:lnTo>
                    <a:pt x="159" y="3108"/>
                  </a:lnTo>
                  <a:lnTo>
                    <a:pt x="212" y="3154"/>
                  </a:lnTo>
                  <a:lnTo>
                    <a:pt x="270" y="3193"/>
                  </a:lnTo>
                  <a:lnTo>
                    <a:pt x="332" y="3224"/>
                  </a:lnTo>
                  <a:lnTo>
                    <a:pt x="400" y="3248"/>
                  </a:lnTo>
                  <a:lnTo>
                    <a:pt x="471" y="3262"/>
                  </a:lnTo>
                  <a:lnTo>
                    <a:pt x="544" y="3267"/>
                  </a:lnTo>
                  <a:lnTo>
                    <a:pt x="4031" y="3267"/>
                  </a:lnTo>
                  <a:lnTo>
                    <a:pt x="4105" y="3262"/>
                  </a:lnTo>
                  <a:lnTo>
                    <a:pt x="4176" y="3248"/>
                  </a:lnTo>
                  <a:lnTo>
                    <a:pt x="4243" y="3224"/>
                  </a:lnTo>
                  <a:lnTo>
                    <a:pt x="4306" y="3193"/>
                  </a:lnTo>
                  <a:lnTo>
                    <a:pt x="4364" y="3154"/>
                  </a:lnTo>
                  <a:lnTo>
                    <a:pt x="4416" y="3108"/>
                  </a:lnTo>
                  <a:lnTo>
                    <a:pt x="4462" y="3055"/>
                  </a:lnTo>
                  <a:lnTo>
                    <a:pt x="4501" y="2997"/>
                  </a:lnTo>
                  <a:lnTo>
                    <a:pt x="4533" y="2935"/>
                  </a:lnTo>
                  <a:lnTo>
                    <a:pt x="4556" y="2867"/>
                  </a:lnTo>
                  <a:lnTo>
                    <a:pt x="4571" y="2796"/>
                  </a:lnTo>
                  <a:lnTo>
                    <a:pt x="4576" y="2723"/>
                  </a:lnTo>
                  <a:lnTo>
                    <a:pt x="4576" y="544"/>
                  </a:lnTo>
                  <a:lnTo>
                    <a:pt x="4571" y="470"/>
                  </a:lnTo>
                  <a:lnTo>
                    <a:pt x="4556" y="400"/>
                  </a:lnTo>
                  <a:lnTo>
                    <a:pt x="4533" y="332"/>
                  </a:lnTo>
                  <a:lnTo>
                    <a:pt x="4501" y="270"/>
                  </a:lnTo>
                  <a:lnTo>
                    <a:pt x="4462" y="212"/>
                  </a:lnTo>
                  <a:lnTo>
                    <a:pt x="4416" y="159"/>
                  </a:lnTo>
                  <a:lnTo>
                    <a:pt x="4364" y="113"/>
                  </a:lnTo>
                  <a:lnTo>
                    <a:pt x="4306" y="74"/>
                  </a:lnTo>
                  <a:lnTo>
                    <a:pt x="4243" y="43"/>
                  </a:lnTo>
                  <a:lnTo>
                    <a:pt x="4176" y="19"/>
                  </a:lnTo>
                  <a:lnTo>
                    <a:pt x="4105" y="5"/>
                  </a:lnTo>
                  <a:lnTo>
                    <a:pt x="4031" y="0"/>
                  </a:lnTo>
                  <a:close/>
                </a:path>
              </a:pathLst>
            </a:custGeom>
            <a:solidFill>
              <a:srgbClr val="C6E6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Freeform 2"/>
            <p:cNvSpPr>
              <a:spLocks/>
            </p:cNvSpPr>
            <p:nvPr/>
          </p:nvSpPr>
          <p:spPr bwMode="auto">
            <a:xfrm>
              <a:off x="380" y="1847"/>
              <a:ext cx="4385" cy="3268"/>
            </a:xfrm>
            <a:custGeom>
              <a:avLst/>
              <a:gdLst>
                <a:gd name="T0" fmla="+- 0 381 381"/>
                <a:gd name="T1" fmla="*/ T0 w 4576"/>
                <a:gd name="T2" fmla="+- 0 2392 1848"/>
                <a:gd name="T3" fmla="*/ 2392 h 3268"/>
                <a:gd name="T4" fmla="+- 0 386 381"/>
                <a:gd name="T5" fmla="*/ T4 w 4576"/>
                <a:gd name="T6" fmla="+- 0 2318 1848"/>
                <a:gd name="T7" fmla="*/ 2318 h 3268"/>
                <a:gd name="T8" fmla="+- 0 400 381"/>
                <a:gd name="T9" fmla="*/ T8 w 4576"/>
                <a:gd name="T10" fmla="+- 0 2248 1848"/>
                <a:gd name="T11" fmla="*/ 2248 h 3268"/>
                <a:gd name="T12" fmla="+- 0 424 381"/>
                <a:gd name="T13" fmla="*/ T12 w 4576"/>
                <a:gd name="T14" fmla="+- 0 2180 1848"/>
                <a:gd name="T15" fmla="*/ 2180 h 3268"/>
                <a:gd name="T16" fmla="+- 0 455 381"/>
                <a:gd name="T17" fmla="*/ T16 w 4576"/>
                <a:gd name="T18" fmla="+- 0 2118 1848"/>
                <a:gd name="T19" fmla="*/ 2118 h 3268"/>
                <a:gd name="T20" fmla="+- 0 494 381"/>
                <a:gd name="T21" fmla="*/ T20 w 4576"/>
                <a:gd name="T22" fmla="+- 0 2060 1848"/>
                <a:gd name="T23" fmla="*/ 2060 h 3268"/>
                <a:gd name="T24" fmla="+- 0 540 381"/>
                <a:gd name="T25" fmla="*/ T24 w 4576"/>
                <a:gd name="T26" fmla="+- 0 2007 1848"/>
                <a:gd name="T27" fmla="*/ 2007 h 3268"/>
                <a:gd name="T28" fmla="+- 0 593 381"/>
                <a:gd name="T29" fmla="*/ T28 w 4576"/>
                <a:gd name="T30" fmla="+- 0 1961 1848"/>
                <a:gd name="T31" fmla="*/ 1961 h 3268"/>
                <a:gd name="T32" fmla="+- 0 651 381"/>
                <a:gd name="T33" fmla="*/ T32 w 4576"/>
                <a:gd name="T34" fmla="+- 0 1922 1848"/>
                <a:gd name="T35" fmla="*/ 1922 h 3268"/>
                <a:gd name="T36" fmla="+- 0 713 381"/>
                <a:gd name="T37" fmla="*/ T36 w 4576"/>
                <a:gd name="T38" fmla="+- 0 1891 1848"/>
                <a:gd name="T39" fmla="*/ 1891 h 3268"/>
                <a:gd name="T40" fmla="+- 0 781 381"/>
                <a:gd name="T41" fmla="*/ T40 w 4576"/>
                <a:gd name="T42" fmla="+- 0 1867 1848"/>
                <a:gd name="T43" fmla="*/ 1867 h 3268"/>
                <a:gd name="T44" fmla="+- 0 852 381"/>
                <a:gd name="T45" fmla="*/ T44 w 4576"/>
                <a:gd name="T46" fmla="+- 0 1853 1848"/>
                <a:gd name="T47" fmla="*/ 1853 h 3268"/>
                <a:gd name="T48" fmla="+- 0 925 381"/>
                <a:gd name="T49" fmla="*/ T48 w 4576"/>
                <a:gd name="T50" fmla="+- 0 1848 1848"/>
                <a:gd name="T51" fmla="*/ 1848 h 3268"/>
                <a:gd name="T52" fmla="+- 0 4412 381"/>
                <a:gd name="T53" fmla="*/ T52 w 4576"/>
                <a:gd name="T54" fmla="+- 0 1848 1848"/>
                <a:gd name="T55" fmla="*/ 1848 h 3268"/>
                <a:gd name="T56" fmla="+- 0 4486 381"/>
                <a:gd name="T57" fmla="*/ T56 w 4576"/>
                <a:gd name="T58" fmla="+- 0 1853 1848"/>
                <a:gd name="T59" fmla="*/ 1853 h 3268"/>
                <a:gd name="T60" fmla="+- 0 4557 381"/>
                <a:gd name="T61" fmla="*/ T60 w 4576"/>
                <a:gd name="T62" fmla="+- 0 1867 1848"/>
                <a:gd name="T63" fmla="*/ 1867 h 3268"/>
                <a:gd name="T64" fmla="+- 0 4624 381"/>
                <a:gd name="T65" fmla="*/ T64 w 4576"/>
                <a:gd name="T66" fmla="+- 0 1891 1848"/>
                <a:gd name="T67" fmla="*/ 1891 h 3268"/>
                <a:gd name="T68" fmla="+- 0 4687 381"/>
                <a:gd name="T69" fmla="*/ T68 w 4576"/>
                <a:gd name="T70" fmla="+- 0 1922 1848"/>
                <a:gd name="T71" fmla="*/ 1922 h 3268"/>
                <a:gd name="T72" fmla="+- 0 4745 381"/>
                <a:gd name="T73" fmla="*/ T72 w 4576"/>
                <a:gd name="T74" fmla="+- 0 1961 1848"/>
                <a:gd name="T75" fmla="*/ 1961 h 3268"/>
                <a:gd name="T76" fmla="+- 0 4797 381"/>
                <a:gd name="T77" fmla="*/ T76 w 4576"/>
                <a:gd name="T78" fmla="+- 0 2007 1848"/>
                <a:gd name="T79" fmla="*/ 2007 h 3268"/>
                <a:gd name="T80" fmla="+- 0 4843 381"/>
                <a:gd name="T81" fmla="*/ T80 w 4576"/>
                <a:gd name="T82" fmla="+- 0 2060 1848"/>
                <a:gd name="T83" fmla="*/ 2060 h 3268"/>
                <a:gd name="T84" fmla="+- 0 4882 381"/>
                <a:gd name="T85" fmla="*/ T84 w 4576"/>
                <a:gd name="T86" fmla="+- 0 2118 1848"/>
                <a:gd name="T87" fmla="*/ 2118 h 3268"/>
                <a:gd name="T88" fmla="+- 0 4914 381"/>
                <a:gd name="T89" fmla="*/ T88 w 4576"/>
                <a:gd name="T90" fmla="+- 0 2180 1848"/>
                <a:gd name="T91" fmla="*/ 2180 h 3268"/>
                <a:gd name="T92" fmla="+- 0 4937 381"/>
                <a:gd name="T93" fmla="*/ T92 w 4576"/>
                <a:gd name="T94" fmla="+- 0 2248 1848"/>
                <a:gd name="T95" fmla="*/ 2248 h 3268"/>
                <a:gd name="T96" fmla="+- 0 4952 381"/>
                <a:gd name="T97" fmla="*/ T96 w 4576"/>
                <a:gd name="T98" fmla="+- 0 2318 1848"/>
                <a:gd name="T99" fmla="*/ 2318 h 3268"/>
                <a:gd name="T100" fmla="+- 0 4957 381"/>
                <a:gd name="T101" fmla="*/ T100 w 4576"/>
                <a:gd name="T102" fmla="+- 0 2392 1848"/>
                <a:gd name="T103" fmla="*/ 2392 h 3268"/>
                <a:gd name="T104" fmla="+- 0 4957 381"/>
                <a:gd name="T105" fmla="*/ T104 w 4576"/>
                <a:gd name="T106" fmla="+- 0 4571 1848"/>
                <a:gd name="T107" fmla="*/ 4571 h 3268"/>
                <a:gd name="T108" fmla="+- 0 4952 381"/>
                <a:gd name="T109" fmla="*/ T108 w 4576"/>
                <a:gd name="T110" fmla="+- 0 4644 1848"/>
                <a:gd name="T111" fmla="*/ 4644 h 3268"/>
                <a:gd name="T112" fmla="+- 0 4937 381"/>
                <a:gd name="T113" fmla="*/ T112 w 4576"/>
                <a:gd name="T114" fmla="+- 0 4715 1848"/>
                <a:gd name="T115" fmla="*/ 4715 h 3268"/>
                <a:gd name="T116" fmla="+- 0 4914 381"/>
                <a:gd name="T117" fmla="*/ T116 w 4576"/>
                <a:gd name="T118" fmla="+- 0 4783 1848"/>
                <a:gd name="T119" fmla="*/ 4783 h 3268"/>
                <a:gd name="T120" fmla="+- 0 4882 381"/>
                <a:gd name="T121" fmla="*/ T120 w 4576"/>
                <a:gd name="T122" fmla="+- 0 4845 1848"/>
                <a:gd name="T123" fmla="*/ 4845 h 3268"/>
                <a:gd name="T124" fmla="+- 0 4843 381"/>
                <a:gd name="T125" fmla="*/ T124 w 4576"/>
                <a:gd name="T126" fmla="+- 0 4903 1848"/>
                <a:gd name="T127" fmla="*/ 4903 h 3268"/>
                <a:gd name="T128" fmla="+- 0 4797 381"/>
                <a:gd name="T129" fmla="*/ T128 w 4576"/>
                <a:gd name="T130" fmla="+- 0 4956 1848"/>
                <a:gd name="T131" fmla="*/ 4956 h 3268"/>
                <a:gd name="T132" fmla="+- 0 4745 381"/>
                <a:gd name="T133" fmla="*/ T132 w 4576"/>
                <a:gd name="T134" fmla="+- 0 5002 1848"/>
                <a:gd name="T135" fmla="*/ 5002 h 3268"/>
                <a:gd name="T136" fmla="+- 0 4687 381"/>
                <a:gd name="T137" fmla="*/ T136 w 4576"/>
                <a:gd name="T138" fmla="+- 0 5041 1848"/>
                <a:gd name="T139" fmla="*/ 5041 h 3268"/>
                <a:gd name="T140" fmla="+- 0 4624 381"/>
                <a:gd name="T141" fmla="*/ T140 w 4576"/>
                <a:gd name="T142" fmla="+- 0 5072 1848"/>
                <a:gd name="T143" fmla="*/ 5072 h 3268"/>
                <a:gd name="T144" fmla="+- 0 4557 381"/>
                <a:gd name="T145" fmla="*/ T144 w 4576"/>
                <a:gd name="T146" fmla="+- 0 5096 1848"/>
                <a:gd name="T147" fmla="*/ 5096 h 3268"/>
                <a:gd name="T148" fmla="+- 0 4486 381"/>
                <a:gd name="T149" fmla="*/ T148 w 4576"/>
                <a:gd name="T150" fmla="+- 0 5110 1848"/>
                <a:gd name="T151" fmla="*/ 5110 h 3268"/>
                <a:gd name="T152" fmla="+- 0 4412 381"/>
                <a:gd name="T153" fmla="*/ T152 w 4576"/>
                <a:gd name="T154" fmla="+- 0 5115 1848"/>
                <a:gd name="T155" fmla="*/ 5115 h 3268"/>
                <a:gd name="T156" fmla="+- 0 925 381"/>
                <a:gd name="T157" fmla="*/ T156 w 4576"/>
                <a:gd name="T158" fmla="+- 0 5115 1848"/>
                <a:gd name="T159" fmla="*/ 5115 h 3268"/>
                <a:gd name="T160" fmla="+- 0 852 381"/>
                <a:gd name="T161" fmla="*/ T160 w 4576"/>
                <a:gd name="T162" fmla="+- 0 5110 1848"/>
                <a:gd name="T163" fmla="*/ 5110 h 3268"/>
                <a:gd name="T164" fmla="+- 0 781 381"/>
                <a:gd name="T165" fmla="*/ T164 w 4576"/>
                <a:gd name="T166" fmla="+- 0 5096 1848"/>
                <a:gd name="T167" fmla="*/ 5096 h 3268"/>
                <a:gd name="T168" fmla="+- 0 713 381"/>
                <a:gd name="T169" fmla="*/ T168 w 4576"/>
                <a:gd name="T170" fmla="+- 0 5072 1848"/>
                <a:gd name="T171" fmla="*/ 5072 h 3268"/>
                <a:gd name="T172" fmla="+- 0 651 381"/>
                <a:gd name="T173" fmla="*/ T172 w 4576"/>
                <a:gd name="T174" fmla="+- 0 5041 1848"/>
                <a:gd name="T175" fmla="*/ 5041 h 3268"/>
                <a:gd name="T176" fmla="+- 0 593 381"/>
                <a:gd name="T177" fmla="*/ T176 w 4576"/>
                <a:gd name="T178" fmla="+- 0 5002 1848"/>
                <a:gd name="T179" fmla="*/ 5002 h 3268"/>
                <a:gd name="T180" fmla="+- 0 540 381"/>
                <a:gd name="T181" fmla="*/ T180 w 4576"/>
                <a:gd name="T182" fmla="+- 0 4956 1848"/>
                <a:gd name="T183" fmla="*/ 4956 h 3268"/>
                <a:gd name="T184" fmla="+- 0 494 381"/>
                <a:gd name="T185" fmla="*/ T184 w 4576"/>
                <a:gd name="T186" fmla="+- 0 4903 1848"/>
                <a:gd name="T187" fmla="*/ 4903 h 3268"/>
                <a:gd name="T188" fmla="+- 0 455 381"/>
                <a:gd name="T189" fmla="*/ T188 w 4576"/>
                <a:gd name="T190" fmla="+- 0 4845 1848"/>
                <a:gd name="T191" fmla="*/ 4845 h 3268"/>
                <a:gd name="T192" fmla="+- 0 424 381"/>
                <a:gd name="T193" fmla="*/ T192 w 4576"/>
                <a:gd name="T194" fmla="+- 0 4783 1848"/>
                <a:gd name="T195" fmla="*/ 4783 h 3268"/>
                <a:gd name="T196" fmla="+- 0 400 381"/>
                <a:gd name="T197" fmla="*/ T196 w 4576"/>
                <a:gd name="T198" fmla="+- 0 4715 1848"/>
                <a:gd name="T199" fmla="*/ 4715 h 3268"/>
                <a:gd name="T200" fmla="+- 0 386 381"/>
                <a:gd name="T201" fmla="*/ T200 w 4576"/>
                <a:gd name="T202" fmla="+- 0 4644 1848"/>
                <a:gd name="T203" fmla="*/ 4644 h 3268"/>
                <a:gd name="T204" fmla="+- 0 381 381"/>
                <a:gd name="T205" fmla="*/ T204 w 4576"/>
                <a:gd name="T206" fmla="+- 0 4571 1848"/>
                <a:gd name="T207" fmla="*/ 4571 h 3268"/>
                <a:gd name="T208" fmla="+- 0 381 381"/>
                <a:gd name="T209" fmla="*/ T208 w 4576"/>
                <a:gd name="T210" fmla="+- 0 2392 1848"/>
                <a:gd name="T211" fmla="*/ 2392 h 326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</a:cxnLst>
              <a:rect l="0" t="0" r="r" b="b"/>
              <a:pathLst>
                <a:path w="4576" h="3268">
                  <a:moveTo>
                    <a:pt x="0" y="544"/>
                  </a:moveTo>
                  <a:lnTo>
                    <a:pt x="5" y="470"/>
                  </a:lnTo>
                  <a:lnTo>
                    <a:pt x="19" y="400"/>
                  </a:lnTo>
                  <a:lnTo>
                    <a:pt x="43" y="332"/>
                  </a:lnTo>
                  <a:lnTo>
                    <a:pt x="74" y="270"/>
                  </a:lnTo>
                  <a:lnTo>
                    <a:pt x="113" y="212"/>
                  </a:lnTo>
                  <a:lnTo>
                    <a:pt x="159" y="159"/>
                  </a:lnTo>
                  <a:lnTo>
                    <a:pt x="212" y="113"/>
                  </a:lnTo>
                  <a:lnTo>
                    <a:pt x="270" y="74"/>
                  </a:lnTo>
                  <a:lnTo>
                    <a:pt x="332" y="43"/>
                  </a:lnTo>
                  <a:lnTo>
                    <a:pt x="400" y="19"/>
                  </a:lnTo>
                  <a:lnTo>
                    <a:pt x="471" y="5"/>
                  </a:lnTo>
                  <a:lnTo>
                    <a:pt x="544" y="0"/>
                  </a:lnTo>
                  <a:lnTo>
                    <a:pt x="4031" y="0"/>
                  </a:lnTo>
                  <a:lnTo>
                    <a:pt x="4105" y="5"/>
                  </a:lnTo>
                  <a:lnTo>
                    <a:pt x="4176" y="19"/>
                  </a:lnTo>
                  <a:lnTo>
                    <a:pt x="4243" y="43"/>
                  </a:lnTo>
                  <a:lnTo>
                    <a:pt x="4306" y="74"/>
                  </a:lnTo>
                  <a:lnTo>
                    <a:pt x="4364" y="113"/>
                  </a:lnTo>
                  <a:lnTo>
                    <a:pt x="4416" y="159"/>
                  </a:lnTo>
                  <a:lnTo>
                    <a:pt x="4462" y="212"/>
                  </a:lnTo>
                  <a:lnTo>
                    <a:pt x="4501" y="270"/>
                  </a:lnTo>
                  <a:lnTo>
                    <a:pt x="4533" y="332"/>
                  </a:lnTo>
                  <a:lnTo>
                    <a:pt x="4556" y="400"/>
                  </a:lnTo>
                  <a:lnTo>
                    <a:pt x="4571" y="470"/>
                  </a:lnTo>
                  <a:lnTo>
                    <a:pt x="4576" y="544"/>
                  </a:lnTo>
                  <a:lnTo>
                    <a:pt x="4576" y="2723"/>
                  </a:lnTo>
                  <a:lnTo>
                    <a:pt x="4571" y="2796"/>
                  </a:lnTo>
                  <a:lnTo>
                    <a:pt x="4556" y="2867"/>
                  </a:lnTo>
                  <a:lnTo>
                    <a:pt x="4533" y="2935"/>
                  </a:lnTo>
                  <a:lnTo>
                    <a:pt x="4501" y="2997"/>
                  </a:lnTo>
                  <a:lnTo>
                    <a:pt x="4462" y="3055"/>
                  </a:lnTo>
                  <a:lnTo>
                    <a:pt x="4416" y="3108"/>
                  </a:lnTo>
                  <a:lnTo>
                    <a:pt x="4364" y="3154"/>
                  </a:lnTo>
                  <a:lnTo>
                    <a:pt x="4306" y="3193"/>
                  </a:lnTo>
                  <a:lnTo>
                    <a:pt x="4243" y="3224"/>
                  </a:lnTo>
                  <a:lnTo>
                    <a:pt x="4176" y="3248"/>
                  </a:lnTo>
                  <a:lnTo>
                    <a:pt x="4105" y="3262"/>
                  </a:lnTo>
                  <a:lnTo>
                    <a:pt x="4031" y="3267"/>
                  </a:lnTo>
                  <a:lnTo>
                    <a:pt x="544" y="3267"/>
                  </a:lnTo>
                  <a:lnTo>
                    <a:pt x="471" y="3262"/>
                  </a:lnTo>
                  <a:lnTo>
                    <a:pt x="400" y="3248"/>
                  </a:lnTo>
                  <a:lnTo>
                    <a:pt x="332" y="3224"/>
                  </a:lnTo>
                  <a:lnTo>
                    <a:pt x="270" y="3193"/>
                  </a:lnTo>
                  <a:lnTo>
                    <a:pt x="212" y="3154"/>
                  </a:lnTo>
                  <a:lnTo>
                    <a:pt x="159" y="3108"/>
                  </a:lnTo>
                  <a:lnTo>
                    <a:pt x="113" y="3055"/>
                  </a:lnTo>
                  <a:lnTo>
                    <a:pt x="74" y="2997"/>
                  </a:lnTo>
                  <a:lnTo>
                    <a:pt x="43" y="2935"/>
                  </a:lnTo>
                  <a:lnTo>
                    <a:pt x="19" y="2867"/>
                  </a:lnTo>
                  <a:lnTo>
                    <a:pt x="5" y="2796"/>
                  </a:lnTo>
                  <a:lnTo>
                    <a:pt x="0" y="2723"/>
                  </a:lnTo>
                  <a:lnTo>
                    <a:pt x="0" y="544"/>
                  </a:lnTo>
                  <a:close/>
                </a:path>
              </a:pathLst>
            </a:custGeom>
            <a:noFill/>
            <a:ln w="264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" name="Rectangle 3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392" tIns="355488" rIns="91440" bIns="17774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542421" y="1551062"/>
            <a:ext cx="60765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Для овладения</a:t>
            </a:r>
            <a:r>
              <a:rPr lang="ru-RU" b="1" spc="-7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 </a:t>
            </a:r>
            <a: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знаниями</a:t>
            </a:r>
            <a:r>
              <a:rPr lang="ru-RU" b="1" spc="-65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 </a:t>
            </a:r>
            <a: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о</a:t>
            </a:r>
            <a:r>
              <a:rPr lang="ru-RU" b="1" spc="-65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 </a:t>
            </a:r>
            <a: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процессе</a:t>
            </a:r>
            <a:r>
              <a:rPr lang="ru-RU" b="1" spc="-55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 </a:t>
            </a:r>
            <a: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глобализации,</a:t>
            </a:r>
            <a:r>
              <a:rPr lang="ru-RU" b="1" spc="-465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 </a:t>
            </a:r>
            <a: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его проявлении во всех сферах и влиянии на все</a:t>
            </a:r>
            <a:r>
              <a:rPr lang="ru-RU" b="1" spc="5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 </a:t>
            </a:r>
            <a: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стороны</a:t>
            </a:r>
            <a:r>
              <a:rPr lang="ru-RU" b="1" spc="10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 </a:t>
            </a:r>
            <a: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жизни</a:t>
            </a:r>
            <a:r>
              <a:rPr lang="ru-RU" b="1" spc="5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 </a:t>
            </a:r>
            <a: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человека</a:t>
            </a:r>
            <a:r>
              <a:rPr lang="ru-RU" b="1" spc="15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 </a:t>
            </a:r>
            <a: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и 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общества.</a:t>
            </a:r>
            <a:endParaRPr lang="ru-RU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39" name="Прямая соединительная линия 38"/>
          <p:cNvCxnSpPr>
            <a:stCxn id="37" idx="2"/>
          </p:cNvCxnSpPr>
          <p:nvPr/>
        </p:nvCxnSpPr>
        <p:spPr>
          <a:xfrm flipH="1">
            <a:off x="4572000" y="2474392"/>
            <a:ext cx="8693" cy="776052"/>
          </a:xfrm>
          <a:prstGeom prst="line">
            <a:avLst/>
          </a:prstGeom>
          <a:ln>
            <a:solidFill>
              <a:srgbClr val="865D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Line 7"/>
          <p:cNvSpPr>
            <a:spLocks noChangeShapeType="1"/>
          </p:cNvSpPr>
          <p:nvPr/>
        </p:nvSpPr>
        <p:spPr bwMode="auto">
          <a:xfrm>
            <a:off x="4572000" y="2490929"/>
            <a:ext cx="14745" cy="701091"/>
          </a:xfrm>
          <a:prstGeom prst="line">
            <a:avLst/>
          </a:prstGeom>
          <a:noFill/>
          <a:ln w="26425">
            <a:solidFill>
              <a:srgbClr val="9C5252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Line 7"/>
          <p:cNvSpPr>
            <a:spLocks noChangeShapeType="1"/>
          </p:cNvSpPr>
          <p:nvPr/>
        </p:nvSpPr>
        <p:spPr bwMode="auto">
          <a:xfrm>
            <a:off x="3059929" y="3741334"/>
            <a:ext cx="163204" cy="3175"/>
          </a:xfrm>
          <a:prstGeom prst="line">
            <a:avLst/>
          </a:prstGeom>
          <a:noFill/>
          <a:ln w="26425">
            <a:solidFill>
              <a:srgbClr val="9C5252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199333" y="2816414"/>
            <a:ext cx="29390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Для освоения</a:t>
            </a:r>
            <a:r>
              <a:rPr lang="ru-RU" b="1" spc="25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 </a:t>
            </a:r>
            <a: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опыта</a:t>
            </a:r>
            <a:r>
              <a:rPr lang="ru-RU" b="1" spc="5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 </a:t>
            </a:r>
            <a:r>
              <a:rPr lang="ru-RU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отношения</a:t>
            </a:r>
            <a:r>
              <a:rPr lang="ru-RU" b="1" spc="-100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 </a:t>
            </a:r>
            <a:r>
              <a:rPr lang="ru-RU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к</a:t>
            </a:r>
            <a:r>
              <a:rPr lang="ru-RU" b="1" spc="-95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 </a:t>
            </a:r>
            <a:r>
              <a:rPr lang="ru-RU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различным</a:t>
            </a:r>
            <a:r>
              <a:rPr lang="ru-RU" b="1" spc="-465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 </a:t>
            </a:r>
            <a:r>
              <a:rPr lang="ru-RU" b="1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культурам, </a:t>
            </a:r>
            <a:r>
              <a:rPr lang="ru-RU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основанного</a:t>
            </a:r>
            <a:r>
              <a:rPr lang="ru-RU" b="1" spc="-465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 </a:t>
            </a:r>
            <a: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на понимании ценности</a:t>
            </a:r>
            <a:r>
              <a:rPr lang="ru-RU" b="1" spc="-465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 </a:t>
            </a:r>
            <a: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культурного</a:t>
            </a:r>
            <a:r>
              <a:rPr lang="ru-RU" b="1" spc="5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 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многообразия.</a:t>
            </a:r>
            <a:endParaRPr lang="ru-RU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284235" y="3389273"/>
            <a:ext cx="23015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79730" algn="ctr">
              <a:spcBef>
                <a:spcPts val="5"/>
              </a:spcBef>
              <a:spcAft>
                <a:spcPts val="0"/>
              </a:spcAft>
            </a:pP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Microsoft Sans Serif"/>
                <a:ea typeface="Microsoft Sans Serif"/>
              </a:rPr>
              <a:t>СОЗДАНИЕ</a:t>
            </a:r>
            <a:r>
              <a:rPr lang="ru-RU" b="1" spc="305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Microsoft Sans Serif"/>
                <a:ea typeface="Microsoft Sans Serif"/>
              </a:rPr>
              <a:t> 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Microsoft Sans Serif"/>
                <a:ea typeface="Microsoft Sans Serif"/>
              </a:rPr>
              <a:t>УСЛОВИЙ</a:t>
            </a:r>
            <a:endParaRPr lang="ru-RU" sz="1200" b="1" dirty="0">
              <a:solidFill>
                <a:schemeClr val="bg1">
                  <a:lumMod val="95000"/>
                  <a:lumOff val="5000"/>
                </a:schemeClr>
              </a:solidFill>
              <a:effectLst/>
              <a:latin typeface="Microsoft Sans Serif"/>
              <a:ea typeface="Microsoft Sans Serif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001009" y="2841474"/>
            <a:ext cx="3285783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79730" marR="821690" algn="ctr">
              <a:lnSpc>
                <a:spcPct val="90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Для</a:t>
            </a:r>
            <a:r>
              <a:rPr lang="ru-RU" b="1" spc="-95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 </a:t>
            </a:r>
            <a: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формирования</a:t>
            </a:r>
            <a:r>
              <a:rPr lang="ru-RU" b="1" spc="-465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 </a:t>
            </a:r>
            <a: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аналитического и</a:t>
            </a:r>
            <a:r>
              <a:rPr lang="ru-RU" b="1" spc="5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 </a:t>
            </a:r>
            <a: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критического</a:t>
            </a:r>
            <a:r>
              <a:rPr lang="ru-RU" b="1" spc="5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 </a:t>
            </a:r>
            <a: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мышления</a:t>
            </a:r>
            <a:r>
              <a:rPr lang="ru-RU" b="1" spc="5" dirty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 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Microsoft Sans Serif"/>
                <a:ea typeface="Microsoft Sans Serif"/>
              </a:rPr>
              <a:t>школьников.</a:t>
            </a:r>
            <a:endParaRPr lang="ru-RU" sz="1100" b="1" dirty="0">
              <a:solidFill>
                <a:schemeClr val="bg1">
                  <a:lumMod val="95000"/>
                  <a:lumOff val="5000"/>
                </a:schemeClr>
              </a:solidFill>
              <a:effectLst/>
              <a:latin typeface="Microsoft Sans Serif"/>
              <a:ea typeface="Microsoft Sans Serif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2026118" y="4943475"/>
            <a:ext cx="51480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Для </a:t>
            </a:r>
            <a: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того, чтобы школьники осознали собственную культурную идентичность и понимали культурное многообразие 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мира.</a:t>
            </a:r>
            <a:endParaRPr lang="ru-RU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295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774" y="116632"/>
            <a:ext cx="9513777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6690" marR="276860" algn="ctr">
              <a:lnSpc>
                <a:spcPct val="105000"/>
              </a:lnSpc>
              <a:spcBef>
                <a:spcPts val="670"/>
              </a:spcBef>
              <a:spcAft>
                <a:spcPts val="0"/>
              </a:spcAft>
            </a:pPr>
            <a:r>
              <a:rPr lang="ru-RU" sz="2400" b="1" kern="0" spc="-30" dirty="0" smtClean="0">
                <a:effectLst/>
                <a:latin typeface="Georgia" pitchFamily="18" charset="0"/>
                <a:ea typeface="Microsoft Sans Serif"/>
              </a:rPr>
              <a:t>Специфика</a:t>
            </a:r>
            <a:r>
              <a:rPr lang="ru-RU" sz="2400" b="1" kern="0" spc="-130" dirty="0" smtClean="0">
                <a:effectLst/>
                <a:latin typeface="Georgia" pitchFamily="18" charset="0"/>
                <a:ea typeface="Microsoft Sans Serif"/>
              </a:rPr>
              <a:t> </a:t>
            </a:r>
            <a:r>
              <a:rPr lang="ru-RU" sz="2400" b="1" kern="0" spc="-30" dirty="0" smtClean="0">
                <a:effectLst/>
                <a:latin typeface="Georgia" pitchFamily="18" charset="0"/>
                <a:ea typeface="Microsoft Sans Serif"/>
              </a:rPr>
              <a:t>формирования</a:t>
            </a:r>
            <a:r>
              <a:rPr lang="ru-RU" sz="2400" b="1" kern="0" spc="-150" dirty="0" smtClean="0">
                <a:effectLst/>
                <a:latin typeface="Georgia" pitchFamily="18" charset="0"/>
                <a:ea typeface="Microsoft Sans Serif"/>
              </a:rPr>
              <a:t> </a:t>
            </a:r>
            <a:r>
              <a:rPr lang="ru-RU" sz="2400" b="1" kern="0" spc="-30" dirty="0" smtClean="0">
                <a:effectLst/>
                <a:latin typeface="Georgia" pitchFamily="18" charset="0"/>
                <a:ea typeface="Microsoft Sans Serif"/>
              </a:rPr>
              <a:t>глобальной</a:t>
            </a:r>
            <a:r>
              <a:rPr lang="ru-RU" sz="2400" b="1" kern="0" spc="-125" dirty="0" smtClean="0">
                <a:effectLst/>
                <a:latin typeface="Georgia" pitchFamily="18" charset="0"/>
                <a:ea typeface="Microsoft Sans Serif"/>
              </a:rPr>
              <a:t> </a:t>
            </a:r>
            <a:r>
              <a:rPr lang="ru-RU" sz="2400" b="1" kern="0" spc="-25" dirty="0" smtClean="0">
                <a:effectLst/>
                <a:latin typeface="Georgia" pitchFamily="18" charset="0"/>
                <a:ea typeface="Microsoft Sans Serif"/>
              </a:rPr>
              <a:t>компетентности </a:t>
            </a:r>
            <a:r>
              <a:rPr lang="ru-RU" sz="2400" b="1" kern="0" spc="-690" dirty="0" smtClean="0">
                <a:effectLst/>
                <a:latin typeface="Georgia" pitchFamily="18" charset="0"/>
                <a:ea typeface="Microsoft Sans Serif"/>
              </a:rPr>
              <a:t>                </a:t>
            </a:r>
            <a:r>
              <a:rPr lang="ru-RU" sz="2400" b="1" kern="0" dirty="0" smtClean="0">
                <a:effectLst/>
                <a:latin typeface="Georgia" pitchFamily="18" charset="0"/>
                <a:ea typeface="Microsoft Sans Serif"/>
              </a:rPr>
              <a:t>в</a:t>
            </a:r>
            <a:r>
              <a:rPr lang="ru-RU" sz="2400" b="1" kern="0" spc="-180" dirty="0" smtClean="0">
                <a:effectLst/>
                <a:latin typeface="Georgia" pitchFamily="18" charset="0"/>
                <a:ea typeface="Microsoft Sans Serif"/>
              </a:rPr>
              <a:t> </a:t>
            </a:r>
            <a:r>
              <a:rPr lang="ru-RU" sz="2400" b="1" kern="0" dirty="0" smtClean="0">
                <a:effectLst/>
                <a:latin typeface="Georgia" pitchFamily="18" charset="0"/>
                <a:ea typeface="Microsoft Sans Serif"/>
              </a:rPr>
              <a:t>школе</a:t>
            </a:r>
            <a:endParaRPr lang="ru-RU" sz="2400" b="1" kern="0" dirty="0">
              <a:effectLst/>
              <a:latin typeface="Georgia" pitchFamily="18" charset="0"/>
              <a:ea typeface="Microsoft Sans Serif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47141" y="1268760"/>
            <a:ext cx="3960440" cy="251743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pc="-15" dirty="0">
                <a:solidFill>
                  <a:srgbClr val="FFFFFF"/>
                </a:solidFill>
                <a:latin typeface="Georgia" pitchFamily="18" charset="0"/>
                <a:ea typeface="Microsoft Sans Serif"/>
              </a:rPr>
              <a:t>Отсутствие предмета «глобальн</a:t>
            </a:r>
            <a:r>
              <a:rPr lang="ru-RU" b="1" dirty="0">
                <a:solidFill>
                  <a:srgbClr val="FFFFFF"/>
                </a:solidFill>
                <a:latin typeface="Georgia" pitchFamily="18" charset="0"/>
                <a:ea typeface="Microsoft Sans Serif"/>
              </a:rPr>
              <a:t>ая компетентность",</a:t>
            </a:r>
            <a:r>
              <a:rPr lang="ru-RU" b="1" spc="5" dirty="0">
                <a:solidFill>
                  <a:srgbClr val="FFFFFF"/>
                </a:solidFill>
                <a:latin typeface="Georgia" pitchFamily="18" charset="0"/>
                <a:ea typeface="Microsoft Sans Serif"/>
              </a:rPr>
              <a:t> </a:t>
            </a:r>
            <a:r>
              <a:rPr lang="ru-RU" b="1" dirty="0">
                <a:solidFill>
                  <a:srgbClr val="FFFFFF"/>
                </a:solidFill>
                <a:latin typeface="Georgia" pitchFamily="18" charset="0"/>
                <a:ea typeface="Microsoft Sans Serif"/>
              </a:rPr>
              <a:t>меж</a:t>
            </a:r>
            <a:r>
              <a:rPr lang="ru-RU" b="1" spc="20" dirty="0">
                <a:solidFill>
                  <a:srgbClr val="FFFFFF"/>
                </a:solidFill>
                <a:latin typeface="Georgia" pitchFamily="18" charset="0"/>
                <a:ea typeface="Microsoft Sans Serif"/>
              </a:rPr>
              <a:t> </a:t>
            </a:r>
            <a:r>
              <a:rPr lang="ru-RU" b="1" dirty="0">
                <a:solidFill>
                  <a:srgbClr val="FFFFFF"/>
                </a:solidFill>
                <a:latin typeface="Georgia" pitchFamily="18" charset="0"/>
                <a:ea typeface="Microsoft Sans Serif"/>
              </a:rPr>
              <a:t>и</a:t>
            </a:r>
            <a:r>
              <a:rPr lang="ru-RU" b="1" spc="5" dirty="0">
                <a:solidFill>
                  <a:srgbClr val="FFFFFF"/>
                </a:solidFill>
                <a:latin typeface="Georgia" pitchFamily="18" charset="0"/>
                <a:ea typeface="Microsoft Sans Serif"/>
              </a:rPr>
              <a:t> </a:t>
            </a:r>
            <a:r>
              <a:rPr lang="ru-RU" b="1" dirty="0" err="1">
                <a:solidFill>
                  <a:srgbClr val="FFFFFF"/>
                </a:solidFill>
                <a:latin typeface="Georgia" pitchFamily="18" charset="0"/>
                <a:ea typeface="Microsoft Sans Serif"/>
              </a:rPr>
              <a:t>метапредметное</a:t>
            </a:r>
            <a:r>
              <a:rPr lang="ru-RU" b="1" spc="5" dirty="0">
                <a:solidFill>
                  <a:srgbClr val="FFFFFF"/>
                </a:solidFill>
                <a:latin typeface="Georgia" pitchFamily="18" charset="0"/>
                <a:ea typeface="Microsoft Sans Serif"/>
              </a:rPr>
              <a:t> </a:t>
            </a:r>
            <a:r>
              <a:rPr lang="ru-RU" b="1" dirty="0">
                <a:solidFill>
                  <a:srgbClr val="FFFFFF"/>
                </a:solidFill>
                <a:latin typeface="Georgia" pitchFamily="18" charset="0"/>
                <a:ea typeface="Microsoft Sans Serif"/>
              </a:rPr>
              <a:t>содержание</a:t>
            </a:r>
            <a:r>
              <a:rPr lang="ru-RU" b="1" spc="5" dirty="0">
                <a:solidFill>
                  <a:srgbClr val="FFFFFF"/>
                </a:solidFill>
                <a:latin typeface="Georgia" pitchFamily="18" charset="0"/>
                <a:ea typeface="Microsoft Sans Serif"/>
              </a:rPr>
              <a:t> </a:t>
            </a:r>
            <a:r>
              <a:rPr lang="ru-RU" b="1" dirty="0" smtClean="0">
                <a:solidFill>
                  <a:srgbClr val="FFFFFF"/>
                </a:solidFill>
                <a:latin typeface="Georgia" pitchFamily="18" charset="0"/>
                <a:ea typeface="Microsoft Sans Serif"/>
              </a:rPr>
              <a:t>(окружающий мир, литературное чтение, русский язык, математика, технология, музыка,  иностранный язык</a:t>
            </a:r>
            <a:r>
              <a:rPr lang="ru-RU" b="1" spc="-5" dirty="0" smtClean="0">
                <a:solidFill>
                  <a:srgbClr val="FFFFFF"/>
                </a:solidFill>
                <a:latin typeface="Georgia" pitchFamily="18" charset="0"/>
                <a:ea typeface="Microsoft Sans Serif"/>
              </a:rPr>
              <a:t>)</a:t>
            </a:r>
            <a:r>
              <a:rPr lang="ru-RU" b="1" spc="-90" dirty="0" smtClean="0">
                <a:solidFill>
                  <a:srgbClr val="FFFFFF"/>
                </a:solidFill>
                <a:latin typeface="Georgia" pitchFamily="18" charset="0"/>
                <a:ea typeface="Microsoft Sans Serif"/>
              </a:rPr>
              <a:t> </a:t>
            </a:r>
            <a:endParaRPr lang="ru-RU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30373" y="4437112"/>
            <a:ext cx="3960440" cy="194421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Georgia" pitchFamily="18" charset="0"/>
              </a:rPr>
              <a:t>Нацеленность на достижение личностных результатов, "</a:t>
            </a:r>
            <a:r>
              <a:rPr lang="ru-RU" b="1" dirty="0" err="1">
                <a:latin typeface="Georgia" pitchFamily="18" charset="0"/>
              </a:rPr>
              <a:t>soft</a:t>
            </a:r>
            <a:r>
              <a:rPr lang="ru-RU" b="1" dirty="0">
                <a:latin typeface="Georgia" pitchFamily="18" charset="0"/>
              </a:rPr>
              <a:t> </a:t>
            </a:r>
            <a:r>
              <a:rPr lang="ru-RU" b="1" dirty="0" err="1">
                <a:latin typeface="Georgia" pitchFamily="18" charset="0"/>
              </a:rPr>
              <a:t>skills</a:t>
            </a:r>
            <a:r>
              <a:rPr lang="ru-RU" b="1" dirty="0">
                <a:latin typeface="Georgia" pitchFamily="18" charset="0"/>
              </a:rPr>
              <a:t>"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783662" y="984562"/>
            <a:ext cx="3892794" cy="273630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ts val="95"/>
              </a:spcBef>
              <a:spcAft>
                <a:spcPts val="0"/>
              </a:spcAft>
              <a:tabLst>
                <a:tab pos="358140" algn="l"/>
              </a:tabLst>
            </a:pPr>
            <a:endParaRPr lang="ru-RU" b="1" dirty="0" smtClean="0">
              <a:ea typeface="Microsoft Sans Serif"/>
              <a:cs typeface="Microsoft Sans Serif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823520" y="1210561"/>
            <a:ext cx="43204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err="1"/>
              <a:t>Интегративность</a:t>
            </a:r>
            <a:r>
              <a:rPr lang="ru-RU" b="1" dirty="0"/>
              <a:t>:</a:t>
            </a:r>
            <a:endParaRPr lang="ru-RU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ru-RU" b="1" dirty="0">
                <a:latin typeface="Georgia" pitchFamily="18" charset="0"/>
              </a:rPr>
              <a:t>на уровне ценностей;</a:t>
            </a:r>
            <a:endParaRPr lang="ru-RU" dirty="0">
              <a:latin typeface="Georgia" pitchFamily="18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ru-RU" b="1" dirty="0">
                <a:latin typeface="Georgia" pitchFamily="18" charset="0"/>
              </a:rPr>
              <a:t>на уровне содержания;</a:t>
            </a:r>
            <a:endParaRPr lang="ru-RU" dirty="0">
              <a:latin typeface="Georgia" pitchFamily="18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ru-RU" b="1" dirty="0">
                <a:latin typeface="Georgia" pitchFamily="18" charset="0"/>
              </a:rPr>
              <a:t>на уровне организации деятельности (команда учителей, взаимодействие </a:t>
            </a:r>
            <a:endParaRPr lang="ru-RU" b="1" dirty="0" smtClean="0">
              <a:latin typeface="Georgia" pitchFamily="18" charset="0"/>
            </a:endParaRPr>
          </a:p>
          <a:p>
            <a:pPr lvl="0"/>
            <a:r>
              <a:rPr lang="ru-RU" b="1" dirty="0" smtClean="0">
                <a:latin typeface="Georgia" pitchFamily="18" charset="0"/>
              </a:rPr>
              <a:t>    всех </a:t>
            </a:r>
            <a:r>
              <a:rPr lang="ru-RU" b="1" dirty="0">
                <a:latin typeface="Georgia" pitchFamily="18" charset="0"/>
              </a:rPr>
              <a:t>субъектов </a:t>
            </a:r>
            <a:r>
              <a:rPr lang="ru-RU" b="1" dirty="0" smtClean="0">
                <a:latin typeface="Georgia" pitchFamily="18" charset="0"/>
              </a:rPr>
              <a:t>  образовательного </a:t>
            </a:r>
            <a:r>
              <a:rPr lang="ru-RU" b="1" dirty="0">
                <a:latin typeface="Georgia" pitchFamily="18" charset="0"/>
              </a:rPr>
              <a:t>процесса)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20" name="Стрелка вправо 19"/>
          <p:cNvSpPr/>
          <p:nvPr/>
        </p:nvSpPr>
        <p:spPr>
          <a:xfrm>
            <a:off x="4270197" y="2096852"/>
            <a:ext cx="508435" cy="576064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823520" y="4041068"/>
            <a:ext cx="3892794" cy="27003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marR="1520190" lvl="1" indent="-285750">
              <a:lnSpc>
                <a:spcPct val="90000"/>
              </a:lnSpc>
              <a:spcBef>
                <a:spcPts val="595"/>
              </a:spcBef>
              <a:spcAft>
                <a:spcPts val="0"/>
              </a:spcAft>
              <a:buSzPts val="1600"/>
              <a:buFont typeface="Microsoft Sans Serif"/>
              <a:buChar char="•"/>
              <a:tabLst>
                <a:tab pos="439420" algn="l"/>
              </a:tabLst>
            </a:pPr>
            <a:endParaRPr lang="ru-RU" sz="1200" dirty="0">
              <a:effectLst/>
              <a:latin typeface="Microsoft Sans Serif"/>
              <a:ea typeface="Microsoft Sans Serif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412891" y="4051774"/>
            <a:ext cx="6732240" cy="25925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marR="1520190" lvl="1" indent="-285750">
              <a:lnSpc>
                <a:spcPct val="90000"/>
              </a:lnSpc>
              <a:spcAft>
                <a:spcPts val="0"/>
              </a:spcAft>
              <a:buSzPts val="1600"/>
              <a:buFont typeface="Microsoft Sans Serif"/>
              <a:buChar char="•"/>
              <a:tabLst>
                <a:tab pos="439420" algn="l"/>
              </a:tabLst>
            </a:pPr>
            <a:r>
              <a:rPr lang="ru-RU" b="1" dirty="0">
                <a:ea typeface="Microsoft Sans Serif"/>
                <a:cs typeface="Microsoft Sans Serif"/>
              </a:rPr>
              <a:t>Работа школы как единого </a:t>
            </a:r>
            <a:endParaRPr lang="ru-RU" b="1" dirty="0" smtClean="0">
              <a:ea typeface="Microsoft Sans Serif"/>
              <a:cs typeface="Microsoft Sans Serif"/>
            </a:endParaRPr>
          </a:p>
          <a:p>
            <a:pPr marR="1520190" lvl="1">
              <a:lnSpc>
                <a:spcPct val="90000"/>
              </a:lnSpc>
              <a:spcAft>
                <a:spcPts val="0"/>
              </a:spcAft>
              <a:buSzPts val="1600"/>
              <a:tabLst>
                <a:tab pos="439420" algn="l"/>
              </a:tabLst>
            </a:pPr>
            <a:r>
              <a:rPr lang="ru-RU" b="1" dirty="0" smtClean="0">
                <a:ea typeface="Microsoft Sans Serif"/>
                <a:cs typeface="Microsoft Sans Serif"/>
              </a:rPr>
              <a:t>целого</a:t>
            </a:r>
            <a:r>
              <a:rPr lang="ru-RU" b="1" dirty="0">
                <a:ea typeface="Microsoft Sans Serif"/>
                <a:cs typeface="Microsoft Sans Serif"/>
              </a:rPr>
              <a:t>,</a:t>
            </a:r>
            <a:r>
              <a:rPr lang="ru-RU" b="1" spc="5" dirty="0">
                <a:ea typeface="Microsoft Sans Serif"/>
                <a:cs typeface="Microsoft Sans Serif"/>
              </a:rPr>
              <a:t> </a:t>
            </a:r>
            <a:r>
              <a:rPr lang="ru-RU" b="1" dirty="0">
                <a:ea typeface="Microsoft Sans Serif"/>
                <a:cs typeface="Microsoft Sans Serif"/>
              </a:rPr>
              <a:t>воспитание</a:t>
            </a:r>
            <a:r>
              <a:rPr lang="ru-RU" b="1" spc="-65" dirty="0">
                <a:ea typeface="Microsoft Sans Serif"/>
                <a:cs typeface="Microsoft Sans Serif"/>
              </a:rPr>
              <a:t> </a:t>
            </a:r>
            <a:r>
              <a:rPr lang="ru-RU" b="1" dirty="0">
                <a:ea typeface="Microsoft Sans Serif"/>
                <a:cs typeface="Microsoft Sans Serif"/>
              </a:rPr>
              <a:t>в</a:t>
            </a:r>
            <a:r>
              <a:rPr lang="ru-RU" b="1" spc="-95" dirty="0">
                <a:ea typeface="Microsoft Sans Serif"/>
                <a:cs typeface="Microsoft Sans Serif"/>
              </a:rPr>
              <a:t> </a:t>
            </a:r>
            <a:r>
              <a:rPr lang="ru-RU" b="1" dirty="0">
                <a:ea typeface="Microsoft Sans Serif"/>
                <a:cs typeface="Microsoft Sans Serif"/>
              </a:rPr>
              <a:t>семье,</a:t>
            </a:r>
            <a:r>
              <a:rPr lang="ru-RU" b="1" spc="-90" dirty="0">
                <a:ea typeface="Microsoft Sans Serif"/>
                <a:cs typeface="Microsoft Sans Serif"/>
              </a:rPr>
              <a:t> </a:t>
            </a:r>
            <a:r>
              <a:rPr lang="ru-RU" b="1" dirty="0">
                <a:ea typeface="Microsoft Sans Serif"/>
                <a:cs typeface="Microsoft Sans Serif"/>
              </a:rPr>
              <a:t>самовоспитание</a:t>
            </a:r>
            <a:endParaRPr lang="ru-RU" sz="1200" dirty="0" smtClean="0">
              <a:effectLst/>
              <a:latin typeface="Microsoft Sans Serif"/>
              <a:ea typeface="Microsoft Sans Serif"/>
            </a:endParaRPr>
          </a:p>
          <a:p>
            <a:pPr marL="742950" marR="2574925" lvl="1" indent="-285750">
              <a:lnSpc>
                <a:spcPct val="90000"/>
              </a:lnSpc>
              <a:spcBef>
                <a:spcPts val="275"/>
              </a:spcBef>
              <a:spcAft>
                <a:spcPts val="0"/>
              </a:spcAft>
              <a:buSzPts val="1600"/>
              <a:buFont typeface="Microsoft Sans Serif"/>
              <a:buChar char="•"/>
              <a:tabLst>
                <a:tab pos="439420" algn="l"/>
              </a:tabLst>
            </a:pPr>
            <a:r>
              <a:rPr lang="ru-RU" b="1" dirty="0">
                <a:ea typeface="Microsoft Sans Serif"/>
                <a:cs typeface="Microsoft Sans Serif"/>
              </a:rPr>
              <a:t>Необходимость </a:t>
            </a:r>
            <a:r>
              <a:rPr lang="ru-RU" b="1" dirty="0" smtClean="0">
                <a:ea typeface="Microsoft Sans Serif"/>
                <a:cs typeface="Microsoft Sans Serif"/>
              </a:rPr>
              <a:t>создания</a:t>
            </a:r>
            <a:r>
              <a:rPr lang="ru-RU" b="1" spc="5" dirty="0" smtClean="0">
                <a:ea typeface="Microsoft Sans Serif"/>
                <a:cs typeface="Microsoft Sans Serif"/>
              </a:rPr>
              <a:t> </a:t>
            </a:r>
            <a:r>
              <a:rPr lang="ru-RU" b="1" dirty="0" smtClean="0">
                <a:ea typeface="Microsoft Sans Serif"/>
                <a:cs typeface="Microsoft Sans Serif"/>
              </a:rPr>
              <a:t>познавательных</a:t>
            </a:r>
            <a:r>
              <a:rPr lang="ru-RU" b="1" spc="-45" dirty="0" smtClean="0">
                <a:ea typeface="Microsoft Sans Serif"/>
                <a:cs typeface="Microsoft Sans Serif"/>
              </a:rPr>
              <a:t> </a:t>
            </a:r>
            <a:r>
              <a:rPr lang="ru-RU" b="1" dirty="0">
                <a:ea typeface="Microsoft Sans Serif"/>
                <a:cs typeface="Microsoft Sans Serif"/>
              </a:rPr>
              <a:t>заданий</a:t>
            </a:r>
            <a:r>
              <a:rPr lang="ru-RU" b="1" spc="-75" dirty="0">
                <a:ea typeface="Microsoft Sans Serif"/>
                <a:cs typeface="Microsoft Sans Serif"/>
              </a:rPr>
              <a:t> </a:t>
            </a:r>
            <a:r>
              <a:rPr lang="ru-RU" b="1" dirty="0">
                <a:ea typeface="Microsoft Sans Serif"/>
                <a:cs typeface="Microsoft Sans Serif"/>
              </a:rPr>
              <a:t>и</a:t>
            </a:r>
            <a:endParaRPr lang="ru-RU" sz="1200" dirty="0" smtClean="0">
              <a:effectLst/>
              <a:latin typeface="Microsoft Sans Serif"/>
              <a:ea typeface="Microsoft Sans Serif"/>
            </a:endParaRPr>
          </a:p>
          <a:p>
            <a:pPr marL="438785" marR="1562735">
              <a:lnSpc>
                <a:spcPct val="90000"/>
              </a:lnSpc>
              <a:spcAft>
                <a:spcPts val="0"/>
              </a:spcAft>
            </a:pPr>
            <a:r>
              <a:rPr lang="ru-RU" b="1" dirty="0" smtClean="0">
                <a:ea typeface="Microsoft Sans Serif"/>
                <a:cs typeface="Microsoft Sans Serif"/>
              </a:rPr>
              <a:t>     «</a:t>
            </a:r>
            <a:r>
              <a:rPr lang="ru-RU" b="1" dirty="0">
                <a:ea typeface="Microsoft Sans Serif"/>
                <a:cs typeface="Microsoft Sans Serif"/>
              </a:rPr>
              <a:t>личностно образующих» </a:t>
            </a:r>
            <a:endParaRPr lang="ru-RU" b="1" dirty="0" smtClean="0">
              <a:ea typeface="Microsoft Sans Serif"/>
              <a:cs typeface="Microsoft Sans Serif"/>
            </a:endParaRPr>
          </a:p>
          <a:p>
            <a:pPr marL="438785" marR="1562735">
              <a:lnSpc>
                <a:spcPct val="90000"/>
              </a:lnSpc>
              <a:spcAft>
                <a:spcPts val="0"/>
              </a:spcAft>
            </a:pPr>
            <a:r>
              <a:rPr lang="ru-RU" b="1" dirty="0" smtClean="0">
                <a:ea typeface="Microsoft Sans Serif"/>
                <a:cs typeface="Microsoft Sans Serif"/>
              </a:rPr>
              <a:t>     ситуаций,</a:t>
            </a:r>
            <a:r>
              <a:rPr lang="ru-RU" b="1" spc="5" dirty="0" smtClean="0">
                <a:ea typeface="Microsoft Sans Serif"/>
                <a:cs typeface="Microsoft Sans Serif"/>
              </a:rPr>
              <a:t>  </a:t>
            </a:r>
            <a:r>
              <a:rPr lang="ru-RU" b="1" spc="-5" dirty="0" smtClean="0">
                <a:ea typeface="Microsoft Sans Serif"/>
                <a:cs typeface="Microsoft Sans Serif"/>
              </a:rPr>
              <a:t>исходя</a:t>
            </a:r>
            <a:r>
              <a:rPr lang="ru-RU" b="1" spc="-110" dirty="0" smtClean="0">
                <a:ea typeface="Microsoft Sans Serif"/>
                <a:cs typeface="Microsoft Sans Serif"/>
              </a:rPr>
              <a:t> </a:t>
            </a:r>
            <a:r>
              <a:rPr lang="ru-RU" b="1" spc="-5" dirty="0" smtClean="0">
                <a:ea typeface="Microsoft Sans Serif"/>
                <a:cs typeface="Microsoft Sans Serif"/>
              </a:rPr>
              <a:t>из</a:t>
            </a:r>
          </a:p>
          <a:p>
            <a:pPr marL="438785" marR="1562735">
              <a:lnSpc>
                <a:spcPct val="90000"/>
              </a:lnSpc>
              <a:spcAft>
                <a:spcPts val="0"/>
              </a:spcAft>
            </a:pPr>
            <a:r>
              <a:rPr lang="ru-RU" b="1" spc="-105" dirty="0" smtClean="0">
                <a:ea typeface="Microsoft Sans Serif"/>
                <a:cs typeface="Microsoft Sans Serif"/>
              </a:rPr>
              <a:t>     </a:t>
            </a:r>
            <a:r>
              <a:rPr lang="ru-RU" b="1" dirty="0">
                <a:ea typeface="Microsoft Sans Serif"/>
                <a:cs typeface="Microsoft Sans Serif"/>
              </a:rPr>
              <a:t>потребностей</a:t>
            </a:r>
            <a:r>
              <a:rPr lang="ru-RU" b="1" spc="-65" dirty="0">
                <a:ea typeface="Microsoft Sans Serif"/>
                <a:cs typeface="Microsoft Sans Serif"/>
              </a:rPr>
              <a:t> </a:t>
            </a:r>
            <a:r>
              <a:rPr lang="ru-RU" b="1" dirty="0">
                <a:ea typeface="Microsoft Sans Serif"/>
                <a:cs typeface="Microsoft Sans Serif"/>
              </a:rPr>
              <a:t>российского</a:t>
            </a:r>
            <a:r>
              <a:rPr lang="ru-RU" b="1" spc="-430" dirty="0">
                <a:ea typeface="Microsoft Sans Serif"/>
                <a:cs typeface="Microsoft Sans Serif"/>
              </a:rPr>
              <a:t> </a:t>
            </a:r>
          </a:p>
          <a:p>
            <a:pPr marL="438785" marR="1562735">
              <a:lnSpc>
                <a:spcPct val="90000"/>
              </a:lnSpc>
              <a:spcAft>
                <a:spcPts val="0"/>
              </a:spcAft>
            </a:pPr>
            <a:r>
              <a:rPr lang="ru-RU" b="1" spc="-430" dirty="0" smtClean="0">
                <a:ea typeface="Microsoft Sans Serif"/>
                <a:cs typeface="Microsoft Sans Serif"/>
              </a:rPr>
              <a:t>                      </a:t>
            </a:r>
            <a:r>
              <a:rPr lang="ru-RU" b="1" dirty="0" smtClean="0">
                <a:ea typeface="Microsoft Sans Serif"/>
                <a:cs typeface="Microsoft Sans Serif"/>
              </a:rPr>
              <a:t>общества</a:t>
            </a:r>
            <a:r>
              <a:rPr lang="ru-RU" b="1" spc="45" dirty="0" smtClean="0">
                <a:ea typeface="Microsoft Sans Serif"/>
                <a:cs typeface="Microsoft Sans Serif"/>
              </a:rPr>
              <a:t> </a:t>
            </a:r>
            <a:r>
              <a:rPr lang="ru-RU" b="1" dirty="0">
                <a:ea typeface="Microsoft Sans Serif"/>
                <a:cs typeface="Microsoft Sans Serif"/>
              </a:rPr>
              <a:t>и</a:t>
            </a:r>
            <a:r>
              <a:rPr lang="ru-RU" b="1" spc="-5" dirty="0">
                <a:ea typeface="Microsoft Sans Serif"/>
                <a:cs typeface="Microsoft Sans Serif"/>
              </a:rPr>
              <a:t> </a:t>
            </a:r>
            <a:r>
              <a:rPr lang="ru-RU" b="1" dirty="0">
                <a:ea typeface="Microsoft Sans Serif"/>
                <a:cs typeface="Microsoft Sans Serif"/>
              </a:rPr>
              <a:t>в</a:t>
            </a:r>
            <a:r>
              <a:rPr lang="ru-RU" b="1" spc="-5" dirty="0">
                <a:ea typeface="Microsoft Sans Serif"/>
                <a:cs typeface="Microsoft Sans Serif"/>
              </a:rPr>
              <a:t> </a:t>
            </a:r>
            <a:r>
              <a:rPr lang="ru-RU" b="1" dirty="0">
                <a:ea typeface="Microsoft Sans Serif"/>
                <a:cs typeface="Microsoft Sans Serif"/>
              </a:rPr>
              <a:t>балансе</a:t>
            </a:r>
            <a:r>
              <a:rPr lang="ru-RU" b="1" spc="15" dirty="0">
                <a:ea typeface="Microsoft Sans Serif"/>
                <a:cs typeface="Microsoft Sans Serif"/>
              </a:rPr>
              <a:t> </a:t>
            </a:r>
            <a:r>
              <a:rPr lang="ru-RU" b="1" dirty="0">
                <a:ea typeface="Microsoft Sans Serif"/>
                <a:cs typeface="Microsoft Sans Serif"/>
              </a:rPr>
              <a:t>с</a:t>
            </a:r>
            <a:endParaRPr lang="ru-RU" sz="1200" dirty="0" smtClean="0">
              <a:effectLst/>
              <a:latin typeface="Microsoft Sans Serif"/>
              <a:ea typeface="Microsoft Sans Serif"/>
            </a:endParaRPr>
          </a:p>
          <a:p>
            <a:pPr marL="438785">
              <a:lnSpc>
                <a:spcPts val="1695"/>
              </a:lnSpc>
              <a:spcAft>
                <a:spcPts val="0"/>
              </a:spcAft>
            </a:pPr>
            <a:r>
              <a:rPr lang="ru-RU" b="1" dirty="0" smtClean="0">
                <a:ea typeface="Microsoft Sans Serif"/>
                <a:cs typeface="Microsoft Sans Serif"/>
              </a:rPr>
              <a:t>     международным</a:t>
            </a:r>
            <a:r>
              <a:rPr lang="ru-RU" b="1" spc="-45" dirty="0" smtClean="0">
                <a:ea typeface="Microsoft Sans Serif"/>
                <a:cs typeface="Microsoft Sans Serif"/>
              </a:rPr>
              <a:t> </a:t>
            </a:r>
            <a:r>
              <a:rPr lang="ru-RU" b="1" dirty="0">
                <a:ea typeface="Microsoft Sans Serif"/>
                <a:cs typeface="Microsoft Sans Serif"/>
              </a:rPr>
              <a:t>опытом</a:t>
            </a:r>
            <a:endParaRPr lang="ru-RU" sz="1200" dirty="0">
              <a:effectLst/>
              <a:latin typeface="Microsoft Sans Serif"/>
              <a:ea typeface="Microsoft Sans Serif"/>
            </a:endParaRPr>
          </a:p>
        </p:txBody>
      </p:sp>
      <p:sp>
        <p:nvSpPr>
          <p:cNvPr id="23" name="Стрелка вправо 22"/>
          <p:cNvSpPr/>
          <p:nvPr/>
        </p:nvSpPr>
        <p:spPr>
          <a:xfrm>
            <a:off x="4301982" y="5059994"/>
            <a:ext cx="508435" cy="576064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5014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slid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6632"/>
            <a:ext cx="9144001" cy="4608512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07504" y="4723386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Проявление компетенций 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Georgia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230416789"/>
              </p:ext>
            </p:extLst>
          </p:nvPr>
        </p:nvGraphicFramePr>
        <p:xfrm>
          <a:off x="107504" y="5213381"/>
          <a:ext cx="8928992" cy="1211765"/>
        </p:xfrm>
        <a:graphic>
          <a:graphicData uri="http://schemas.openxmlformats.org/drawingml/2006/table">
            <a:tbl>
              <a:tblPr firstRow="1" bandRow="1"/>
              <a:tblGrid>
                <a:gridCol w="2177818"/>
                <a:gridCol w="2177818"/>
                <a:gridCol w="2362900"/>
                <a:gridCol w="2210456"/>
              </a:tblGrid>
              <a:tr h="1211765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baseline="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Georgia" pitchFamily="18" charset="0"/>
                        </a:rPr>
                        <a:t>Изучать вопросы локального, глобального и культурного значения 	</a:t>
                      </a:r>
                      <a:endParaRPr lang="ru-RU" sz="1200" b="1" baseline="0" dirty="0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Georgia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baseline="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Georgia" pitchFamily="18" charset="0"/>
                        </a:rPr>
                        <a:t>Понимать и ценить разные точки зрения и мировоззрения 		</a:t>
                      </a:r>
                      <a:endParaRPr lang="ru-RU" sz="1200" b="1" baseline="0" dirty="0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Georgia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baseline="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Georgia" pitchFamily="18" charset="0"/>
                        </a:rPr>
                        <a:t>Участвовать в открытых, соответствующих обстоятельствам и эффективных межкультурных взаимодействиях 	</a:t>
                      </a:r>
                      <a:endParaRPr lang="ru-RU" sz="1200" b="1" baseline="0" dirty="0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Georgia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baseline="0" dirty="0" smtClean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  <a:latin typeface="Georgia" pitchFamily="18" charset="0"/>
                        </a:rPr>
                        <a:t>Действовать ответственно в интересах устойчивого развития и коллективного благополучия 	</a:t>
                      </a:r>
                      <a:endParaRPr lang="ru-RU" sz="1200" b="1" baseline="0" dirty="0" smtClean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Georgia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27136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472631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 начальной </a:t>
            </a:r>
            <a:r>
              <a:rPr lang="ru-RU" sz="2800" dirty="0" smtClean="0"/>
              <a:t>ш</a:t>
            </a:r>
            <a:r>
              <a:rPr lang="ru-RU" sz="2800" dirty="0" smtClean="0"/>
              <a:t>коле </a:t>
            </a:r>
            <a:r>
              <a:rPr lang="ru-RU" sz="2800" dirty="0" smtClean="0">
                <a:solidFill>
                  <a:srgbClr val="FFFF00"/>
                </a:solidFill>
              </a:rPr>
              <a:t>глобальные компетенции </a:t>
            </a:r>
            <a:r>
              <a:rPr lang="ru-RU" sz="2800" dirty="0" smtClean="0"/>
              <a:t>формируются:</a:t>
            </a:r>
            <a:br>
              <a:rPr lang="ru-RU" sz="2800" dirty="0" smtClean="0"/>
            </a:br>
            <a:r>
              <a:rPr lang="ru-RU" sz="2800" dirty="0" smtClean="0"/>
              <a:t>1.  на уроках через организацию дискуссий, бесед </a:t>
            </a:r>
            <a:br>
              <a:rPr lang="ru-RU" sz="2800" dirty="0" smtClean="0"/>
            </a:br>
            <a:r>
              <a:rPr lang="ru-RU" sz="2800" dirty="0" smtClean="0"/>
              <a:t>2. на классных часах</a:t>
            </a:r>
            <a:br>
              <a:rPr lang="ru-RU" sz="2800" dirty="0" smtClean="0"/>
            </a:br>
            <a:r>
              <a:rPr lang="ru-RU" sz="2800" dirty="0" smtClean="0"/>
              <a:t>3. через участие в проектной деятельности</a:t>
            </a:r>
            <a:endParaRPr lang="ru-RU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472518" cy="2500306"/>
          </a:xfrm>
        </p:spPr>
        <p:txBody>
          <a:bodyPr>
            <a:normAutofit fontScale="90000"/>
          </a:bodyPr>
          <a:lstStyle/>
          <a:p>
            <a:pPr algn="r"/>
            <a:r>
              <a:rPr lang="ru-RU" sz="2400" b="1" dirty="0" smtClean="0">
                <a:solidFill>
                  <a:srgbClr val="FFFF00"/>
                </a:solidFill>
              </a:rPr>
              <a:t/>
            </a:r>
            <a:br>
              <a:rPr lang="ru-RU" sz="2400" b="1" dirty="0" smtClean="0">
                <a:solidFill>
                  <a:srgbClr val="FFFF00"/>
                </a:solidFill>
              </a:rPr>
            </a:br>
            <a:r>
              <a:rPr lang="ru-RU" sz="2400" b="1" dirty="0" smtClean="0">
                <a:solidFill>
                  <a:srgbClr val="FFFF00"/>
                </a:solidFill>
              </a:rPr>
              <a:t/>
            </a:r>
            <a:br>
              <a:rPr lang="ru-RU" sz="2400" b="1" dirty="0" smtClean="0">
                <a:solidFill>
                  <a:srgbClr val="FFFF00"/>
                </a:solidFill>
              </a:rPr>
            </a:br>
            <a:r>
              <a:rPr lang="ru-RU" sz="2400" b="1" dirty="0" smtClean="0">
                <a:solidFill>
                  <a:srgbClr val="FFFF00"/>
                </a:solidFill>
              </a:rPr>
              <a:t>3 Б класс в течение учебного года</a:t>
            </a:r>
            <a:br>
              <a:rPr lang="ru-RU" sz="2400" b="1" dirty="0" smtClean="0">
                <a:solidFill>
                  <a:srgbClr val="FFFF00"/>
                </a:solidFill>
              </a:rPr>
            </a:br>
            <a:r>
              <a:rPr lang="ru-RU" sz="2400" b="1" dirty="0" smtClean="0">
                <a:solidFill>
                  <a:srgbClr val="FFFF00"/>
                </a:solidFill>
              </a:rPr>
              <a:t> принимали участие в </a:t>
            </a:r>
            <a:br>
              <a:rPr lang="ru-RU" sz="2400" b="1" dirty="0" smtClean="0">
                <a:solidFill>
                  <a:srgbClr val="FFFF00"/>
                </a:solidFill>
              </a:rPr>
            </a:br>
            <a:r>
              <a:rPr lang="ru-RU" sz="2400" b="1" dirty="0" smtClean="0">
                <a:solidFill>
                  <a:srgbClr val="FFFF00"/>
                </a:solidFill>
              </a:rPr>
              <a:t>природоохранном </a:t>
            </a:r>
            <a:r>
              <a:rPr lang="ru-RU" sz="2400" b="1" dirty="0" smtClean="0">
                <a:solidFill>
                  <a:srgbClr val="FFFF00"/>
                </a:solidFill>
              </a:rPr>
              <a:t>социально </a:t>
            </a:r>
            <a:r>
              <a:rPr lang="ru-RU" sz="2400" b="1" dirty="0" smtClean="0">
                <a:solidFill>
                  <a:srgbClr val="FFFF00"/>
                </a:solidFill>
              </a:rPr>
              <a:t>– </a:t>
            </a:r>
            <a:br>
              <a:rPr lang="ru-RU" sz="2400" b="1" dirty="0" smtClean="0">
                <a:solidFill>
                  <a:srgbClr val="FFFF00"/>
                </a:solidFill>
              </a:rPr>
            </a:br>
            <a:r>
              <a:rPr lang="ru-RU" sz="2400" b="1" dirty="0" smtClean="0">
                <a:solidFill>
                  <a:srgbClr val="FFFF00"/>
                </a:solidFill>
              </a:rPr>
              <a:t>образовательном проекте </a:t>
            </a:r>
            <a:r>
              <a:rPr lang="ru-RU" sz="3600" b="1" dirty="0" smtClean="0">
                <a:solidFill>
                  <a:srgbClr val="FFFF00"/>
                </a:solidFill>
              </a:rPr>
              <a:t>«</a:t>
            </a:r>
            <a:r>
              <a:rPr lang="ru-RU" sz="3600" b="1" dirty="0" err="1" smtClean="0">
                <a:solidFill>
                  <a:srgbClr val="FFFF00"/>
                </a:solidFill>
              </a:rPr>
              <a:t>Эколята</a:t>
            </a:r>
            <a:r>
              <a:rPr lang="ru-RU" sz="3600" b="1" dirty="0" smtClean="0">
                <a:solidFill>
                  <a:srgbClr val="FFFF00"/>
                </a:solidFill>
              </a:rPr>
              <a:t>».</a:t>
            </a:r>
            <a:r>
              <a:rPr lang="ru-RU" sz="3600" dirty="0" smtClean="0">
                <a:solidFill>
                  <a:srgbClr val="FFFF00"/>
                </a:solidFill>
              </a:rPr>
              <a:t> </a:t>
            </a:r>
            <a:br>
              <a:rPr lang="ru-RU" sz="3600" dirty="0" smtClean="0">
                <a:solidFill>
                  <a:srgbClr val="FFFF00"/>
                </a:solidFill>
              </a:rPr>
            </a:br>
            <a:r>
              <a:rPr lang="ru-RU" sz="2700" dirty="0" smtClean="0"/>
              <a:t>Конкурс поделок из природного материала</a:t>
            </a:r>
            <a:br>
              <a:rPr lang="ru-RU" sz="2700" dirty="0" smtClean="0"/>
            </a:br>
            <a:r>
              <a:rPr lang="ru-RU" sz="2700" dirty="0" smtClean="0"/>
              <a:t>«Вот мы какие!»</a:t>
            </a:r>
            <a:r>
              <a:rPr lang="ru-RU" sz="3600" dirty="0" smtClean="0">
                <a:solidFill>
                  <a:srgbClr val="FFFF00"/>
                </a:solidFill>
              </a:rPr>
              <a:t/>
            </a:r>
            <a:br>
              <a:rPr lang="ru-RU" sz="3600" dirty="0" smtClean="0">
                <a:solidFill>
                  <a:srgbClr val="FFFF00"/>
                </a:solidFill>
              </a:rPr>
            </a:br>
            <a:endParaRPr lang="ru-RU" sz="3600" dirty="0">
              <a:solidFill>
                <a:srgbClr val="FFFF00"/>
              </a:solidFill>
            </a:endParaRPr>
          </a:p>
        </p:txBody>
      </p:sp>
      <p:pic>
        <p:nvPicPr>
          <p:cNvPr id="28674" name="Picture 2" descr="C:\Users\user\Desktop\отчеты на сайт\1.Вот мы какие\ТИХОНЯ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71810"/>
            <a:ext cx="2714644" cy="3600000"/>
          </a:xfrm>
          <a:prstGeom prst="rect">
            <a:avLst/>
          </a:prstGeom>
          <a:noFill/>
        </p:spPr>
      </p:pic>
      <p:pic>
        <p:nvPicPr>
          <p:cNvPr id="28675" name="Picture 3" descr="C:\Users\user\Desktop\отчеты на сайт\1.Вот мы какие\УМНИЦА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3071810"/>
            <a:ext cx="2835290" cy="3600000"/>
          </a:xfrm>
          <a:prstGeom prst="rect">
            <a:avLst/>
          </a:prstGeom>
          <a:noFill/>
        </p:spPr>
      </p:pic>
      <p:pic>
        <p:nvPicPr>
          <p:cNvPr id="28676" name="Picture 4" descr="C:\Users\user\Desktop\отчеты на сайт\1.Вот мы какие\ШАЛУН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3071810"/>
            <a:ext cx="2714612" cy="3600000"/>
          </a:xfrm>
          <a:prstGeom prst="rect">
            <a:avLst/>
          </a:prstGeom>
          <a:noFill/>
        </p:spPr>
      </p:pic>
      <p:pic>
        <p:nvPicPr>
          <p:cNvPr id="28677" name="Picture 5" descr="C:\Users\user\Desktop\отчеты на сайт\1.Вот мы какие\БГ Вот мы какие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0"/>
            <a:ext cx="2635184" cy="29570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553</TotalTime>
  <Words>700</Words>
  <Application>Microsoft Office PowerPoint</Application>
  <PresentationFormat>Экран (4:3)</PresentationFormat>
  <Paragraphs>127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Техническая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В начальной школе глобальные компетенции формируются: 1.  на уроках через организацию дискуссий, бесед  2. на классных часах 3. через участие в проектной деятельности</vt:lpstr>
      <vt:lpstr>  3 Б класс в течение учебного года  принимали участие в  природоохранном социально –  образовательном проекте «Эколята».  Конкурс поделок из природного материала «Вот мы какие!» </vt:lpstr>
      <vt:lpstr>В ноябре ученики  3 б класса приняли участие в ежегодном Всероссийском уроке «Эколята – молодые защитники природы»</vt:lpstr>
      <vt:lpstr>   В ноябре 2021 г. участники отряда «Эколята. Экогруппа» приняли участие во всероссийской олимпиаде  «Эколята – молодые защитники природы».  </vt:lpstr>
      <vt:lpstr> 25 ноября 2021 г. обучающиеся  3 б класса приняли участие в   «Осеннем празднике Эколят – Посвящение в Эколята».  </vt:lpstr>
      <vt:lpstr> В декабре 2021 г. отряд «Эколята. Экогруппа» приняли участие в конкурсе  «Игрушка для Ёлки Эколят».  </vt:lpstr>
      <vt:lpstr>Слайд 14</vt:lpstr>
      <vt:lpstr>Слайд 15</vt:lpstr>
      <vt:lpstr>Слайд 16</vt:lpstr>
      <vt:lpstr>Слайд 17</vt:lpstr>
      <vt:lpstr>Слайд 18</vt:lpstr>
      <vt:lpstr>«Воспитывая  детей, нынешние  родители воспитывают  будущую  историю  нашей  страны  и, значит, и  историю  мира».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</dc:creator>
  <cp:lastModifiedBy>Student2</cp:lastModifiedBy>
  <cp:revision>49</cp:revision>
  <dcterms:created xsi:type="dcterms:W3CDTF">2022-03-29T08:52:54Z</dcterms:created>
  <dcterms:modified xsi:type="dcterms:W3CDTF">2022-04-24T16:31:20Z</dcterms:modified>
</cp:coreProperties>
</file>