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3" r:id="rId6"/>
    <p:sldId id="264" r:id="rId7"/>
    <p:sldId id="265" r:id="rId8"/>
    <p:sldId id="266" r:id="rId9"/>
    <p:sldId id="262" r:id="rId10"/>
    <p:sldId id="267" r:id="rId11"/>
    <p:sldId id="269" r:id="rId12"/>
    <p:sldId id="270" r:id="rId13"/>
    <p:sldId id="271" r:id="rId14"/>
    <p:sldId id="272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025" autoAdjust="0"/>
    <p:restoredTop sz="96433" autoAdjust="0"/>
  </p:normalViewPr>
  <p:slideViewPr>
    <p:cSldViewPr snapToGrid="0">
      <p:cViewPr varScale="1">
        <p:scale>
          <a:sx n="70" d="100"/>
          <a:sy n="70" d="100"/>
        </p:scale>
        <p:origin x="-128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5255004196268457"/>
          <c:y val="4.4551030422765626E-2"/>
          <c:w val="0.7001241344630299"/>
          <c:h val="0.3900805226806667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Здоровый образ жизни</c:v>
                </c:pt>
                <c:pt idx="1">
                  <c:v>Режим дня</c:v>
                </c:pt>
                <c:pt idx="2">
                  <c:v>Занятия спортом</c:v>
                </c:pt>
                <c:pt idx="3">
                  <c:v>Режим питания</c:v>
                </c:pt>
                <c:pt idx="4">
                  <c:v>Стресс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18</c:v>
                </c:pt>
                <c:pt idx="1">
                  <c:v>5</c:v>
                </c:pt>
                <c:pt idx="2">
                  <c:v>7</c:v>
                </c:pt>
                <c:pt idx="3">
                  <c:v>8</c:v>
                </c:pt>
                <c:pt idx="4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Иногда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Здоровый образ жизни</c:v>
                </c:pt>
                <c:pt idx="1">
                  <c:v>Режим дня</c:v>
                </c:pt>
                <c:pt idx="2">
                  <c:v>Занятия спортом</c:v>
                </c:pt>
                <c:pt idx="3">
                  <c:v>Режим питания</c:v>
                </c:pt>
                <c:pt idx="4">
                  <c:v>Стресс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0</c:v>
                </c:pt>
                <c:pt idx="1">
                  <c:v>10</c:v>
                </c:pt>
                <c:pt idx="2">
                  <c:v>10</c:v>
                </c:pt>
                <c:pt idx="3">
                  <c:v>7</c:v>
                </c:pt>
                <c:pt idx="4">
                  <c:v>12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Нет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Здоровый образ жизни</c:v>
                </c:pt>
                <c:pt idx="1">
                  <c:v>Режим дня</c:v>
                </c:pt>
                <c:pt idx="2">
                  <c:v>Занятия спортом</c:v>
                </c:pt>
                <c:pt idx="3">
                  <c:v>Режим питания</c:v>
                </c:pt>
                <c:pt idx="4">
                  <c:v>Стресс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</c:v>
                </c:pt>
                <c:pt idx="1">
                  <c:v>5</c:v>
                </c:pt>
                <c:pt idx="2">
                  <c:v>3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</c:ser>
        <c:axId val="197067520"/>
        <c:axId val="197114112"/>
      </c:barChart>
      <c:catAx>
        <c:axId val="197067520"/>
        <c:scaling>
          <c:orientation val="minMax"/>
        </c:scaling>
        <c:axPos val="b"/>
        <c:tickLblPos val="nextTo"/>
        <c:crossAx val="197114112"/>
        <c:crosses val="autoZero"/>
        <c:auto val="1"/>
        <c:lblAlgn val="ctr"/>
        <c:lblOffset val="100"/>
      </c:catAx>
      <c:valAx>
        <c:axId val="197114112"/>
        <c:scaling>
          <c:orientation val="minMax"/>
        </c:scaling>
        <c:axPos val="l"/>
        <c:majorGridlines/>
        <c:numFmt formatCode="General" sourceLinked="1"/>
        <c:tickLblPos val="nextTo"/>
        <c:crossAx val="19706752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пробовал курить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Вредные привычки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пробовал алкоголь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Вредные привычки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пробовал наркотики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Вредные привычки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axId val="164610048"/>
        <c:axId val="164612352"/>
      </c:barChart>
      <c:catAx>
        <c:axId val="164610048"/>
        <c:scaling>
          <c:orientation val="minMax"/>
        </c:scaling>
        <c:axPos val="b"/>
        <c:tickLblPos val="nextTo"/>
        <c:crossAx val="164612352"/>
        <c:crosses val="autoZero"/>
        <c:auto val="1"/>
        <c:lblAlgn val="ctr"/>
        <c:lblOffset val="100"/>
      </c:catAx>
      <c:valAx>
        <c:axId val="164612352"/>
        <c:scaling>
          <c:orientation val="minMax"/>
        </c:scaling>
        <c:axPos val="l"/>
        <c:majorGridlines/>
        <c:numFmt formatCode="General" sourceLinked="1"/>
        <c:tickLblPos val="nextTo"/>
        <c:crossAx val="16461004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пробовал курить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Вредные привычки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пробовал курить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Вредные привычки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пробовал алкоголь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Вредные привычки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 пробовал алкоголь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Вредные привычки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пробовал наркотики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Вредные привычки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не пробовал наркотик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Вредные привычки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axId val="115496064"/>
        <c:axId val="115498368"/>
      </c:barChart>
      <c:catAx>
        <c:axId val="115496064"/>
        <c:scaling>
          <c:orientation val="minMax"/>
        </c:scaling>
        <c:axPos val="b"/>
        <c:tickLblPos val="nextTo"/>
        <c:crossAx val="115498368"/>
        <c:crosses val="autoZero"/>
        <c:auto val="1"/>
        <c:lblAlgn val="ctr"/>
        <c:lblOffset val="100"/>
      </c:catAx>
      <c:valAx>
        <c:axId val="115498368"/>
        <c:scaling>
          <c:orientation val="minMax"/>
        </c:scaling>
        <c:axPos val="l"/>
        <c:majorGridlines/>
        <c:numFmt formatCode="General" sourceLinked="1"/>
        <c:tickLblPos val="nextTo"/>
        <c:crossAx val="11549606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87606" y="1978925"/>
            <a:ext cx="71787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 правил </a:t>
            </a:r>
          </a:p>
          <a:p>
            <a:pPr algn="ctr"/>
            <a:r>
              <a:rPr lang="ru-RU" sz="4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здорового </a:t>
            </a:r>
          </a:p>
          <a:p>
            <a:pPr algn="ctr"/>
            <a:r>
              <a:rPr lang="ru-RU" sz="4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образа </a:t>
            </a:r>
          </a:p>
          <a:p>
            <a:pPr algn="ctr"/>
            <a:r>
              <a:rPr lang="ru-RU" sz="4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жизни</a:t>
            </a:r>
            <a:endParaRPr lang="ru-RU" sz="48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12943" y="259307"/>
            <a:ext cx="39169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Здоровый дух в здоровом теле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– </a:t>
            </a:r>
          </a:p>
          <a:p>
            <a:pPr algn="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вот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краткое, но полное описание счастливого состояния в этом мире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algn="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Джон Локк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082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" name="object 8"/>
          <p:cNvGrpSpPr/>
          <p:nvPr/>
        </p:nvGrpSpPr>
        <p:grpSpPr>
          <a:xfrm>
            <a:off x="2732941" y="1905978"/>
            <a:ext cx="4899660" cy="4165600"/>
            <a:chOff x="2814827" y="2711196"/>
            <a:chExt cx="4899660" cy="4165600"/>
          </a:xfrm>
        </p:grpSpPr>
        <p:pic>
          <p:nvPicPr>
            <p:cNvPr id="15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8995" y="2883408"/>
              <a:ext cx="2567940" cy="3101340"/>
            </a:xfrm>
            <a:prstGeom prst="rect">
              <a:avLst/>
            </a:prstGeom>
          </p:spPr>
        </p:pic>
        <p:pic>
          <p:nvPicPr>
            <p:cNvPr id="16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15055" y="5049012"/>
              <a:ext cx="1613916" cy="1615439"/>
            </a:xfrm>
            <a:prstGeom prst="rect">
              <a:avLst/>
            </a:prstGeom>
          </p:spPr>
        </p:pic>
        <p:pic>
          <p:nvPicPr>
            <p:cNvPr id="17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14827" y="3352800"/>
              <a:ext cx="1217676" cy="1211580"/>
            </a:xfrm>
            <a:prstGeom prst="rect">
              <a:avLst/>
            </a:prstGeom>
          </p:spPr>
        </p:pic>
        <p:pic>
          <p:nvPicPr>
            <p:cNvPr id="18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37788" y="2711196"/>
              <a:ext cx="926591" cy="922020"/>
            </a:xfrm>
            <a:prstGeom prst="rect">
              <a:avLst/>
            </a:prstGeom>
          </p:spPr>
        </p:pic>
        <p:pic>
          <p:nvPicPr>
            <p:cNvPr id="19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42487" y="4274820"/>
              <a:ext cx="890015" cy="890016"/>
            </a:xfrm>
            <a:prstGeom prst="rect">
              <a:avLst/>
            </a:prstGeom>
          </p:spPr>
        </p:pic>
        <p:pic>
          <p:nvPicPr>
            <p:cNvPr id="20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22948" y="4221480"/>
              <a:ext cx="891540" cy="891540"/>
            </a:xfrm>
            <a:prstGeom prst="rect">
              <a:avLst/>
            </a:prstGeom>
          </p:spPr>
        </p:pic>
        <p:pic>
          <p:nvPicPr>
            <p:cNvPr id="21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70168" y="5113096"/>
              <a:ext cx="1504594" cy="1505940"/>
            </a:xfrm>
            <a:prstGeom prst="rect">
              <a:avLst/>
            </a:prstGeom>
          </p:spPr>
        </p:pic>
        <p:pic>
          <p:nvPicPr>
            <p:cNvPr id="22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60263" y="6089904"/>
              <a:ext cx="786384" cy="786384"/>
            </a:xfrm>
            <a:prstGeom prst="rect">
              <a:avLst/>
            </a:prstGeom>
          </p:spPr>
        </p:pic>
        <p:pic>
          <p:nvPicPr>
            <p:cNvPr id="23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05727" y="2718816"/>
              <a:ext cx="1464564" cy="1464564"/>
            </a:xfrm>
            <a:prstGeom prst="rect">
              <a:avLst/>
            </a:prstGeom>
          </p:spPr>
        </p:pic>
      </p:grpSp>
      <p:sp>
        <p:nvSpPr>
          <p:cNvPr id="24" name="Прямоугольник 23"/>
          <p:cNvSpPr/>
          <p:nvPr/>
        </p:nvSpPr>
        <p:spPr>
          <a:xfrm>
            <a:off x="1555845" y="627797"/>
            <a:ext cx="7588155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629" algn="ctr">
              <a:lnSpc>
                <a:spcPts val="4245"/>
              </a:lnSpc>
              <a:spcBef>
                <a:spcPts val="100"/>
              </a:spcBef>
            </a:pPr>
            <a:r>
              <a:rPr lang="ru-RU" sz="4000" b="1" spc="-1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ЖИЗНЬ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БЕЗ</a:t>
            </a:r>
            <a:r>
              <a:rPr lang="ru-RU" sz="4000" b="1" spc="-13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ВРЕДНЫХ</a:t>
            </a:r>
            <a:r>
              <a:rPr lang="ru-RU" sz="4000" b="1" spc="-125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spc="-1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ПРИВЫЧЕК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05971" y="2026100"/>
            <a:ext cx="19243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4764AD"/>
                </a:solidFill>
                <a:latin typeface="Tahoma"/>
                <a:cs typeface="Tahoma"/>
              </a:rPr>
              <a:t>БЕЗ</a:t>
            </a:r>
            <a:r>
              <a:rPr lang="ru-RU" sz="1600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1600" spc="-10" dirty="0" smtClean="0">
                <a:solidFill>
                  <a:srgbClr val="4764AD"/>
                </a:solidFill>
                <a:latin typeface="Tahoma"/>
                <a:cs typeface="Tahoma"/>
              </a:rPr>
              <a:t>НАРКОТИКОВ</a:t>
            </a:r>
            <a:endParaRPr lang="ru-RU" sz="1600" dirty="0">
              <a:latin typeface="Tahoma"/>
              <a:cs typeface="Tahoma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01253" y="2811440"/>
            <a:ext cx="20062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4764AD"/>
                </a:solidFill>
                <a:latin typeface="Tahoma"/>
                <a:cs typeface="Tahoma"/>
              </a:rPr>
              <a:t>БЕЗ</a:t>
            </a:r>
            <a:r>
              <a:rPr lang="ru-RU" sz="1600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1600" spc="-10" dirty="0" smtClean="0">
                <a:solidFill>
                  <a:srgbClr val="4764AD"/>
                </a:solidFill>
                <a:latin typeface="Tahoma"/>
                <a:cs typeface="Tahoma"/>
              </a:rPr>
              <a:t>КУРЕНИЯ</a:t>
            </a:r>
            <a:endParaRPr lang="ru-RU" sz="1600" dirty="0">
              <a:latin typeface="Tahoma"/>
              <a:cs typeface="Tahoma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351127" y="3698542"/>
            <a:ext cx="20881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4764AD"/>
                </a:solidFill>
                <a:latin typeface="Tahoma"/>
                <a:cs typeface="Tahoma"/>
              </a:rPr>
              <a:t>БЕЗ</a:t>
            </a:r>
            <a:r>
              <a:rPr lang="ru-RU" sz="1600" spc="-10" dirty="0" smtClean="0">
                <a:solidFill>
                  <a:srgbClr val="4764AD"/>
                </a:solidFill>
                <a:latin typeface="Tahoma"/>
                <a:cs typeface="Tahoma"/>
              </a:rPr>
              <a:t> ПЕРЕЕДАНИЯ</a:t>
            </a:r>
            <a:endParaRPr lang="ru-RU" sz="1600" dirty="0">
              <a:latin typeface="Tahoma"/>
              <a:cs typeface="Tahoma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415654" y="5583432"/>
            <a:ext cx="23610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dirty="0" smtClean="0">
                <a:solidFill>
                  <a:srgbClr val="4764AD"/>
                </a:solidFill>
                <a:latin typeface="Tahoma"/>
                <a:cs typeface="Tahoma"/>
              </a:rPr>
              <a:t>БЕЗ</a:t>
            </a:r>
            <a:r>
              <a:rPr lang="ru-RU" sz="1600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1600" spc="-10" dirty="0" smtClean="0">
                <a:solidFill>
                  <a:srgbClr val="4764AD"/>
                </a:solidFill>
                <a:latin typeface="Tahoma"/>
                <a:cs typeface="Tahoma"/>
              </a:rPr>
              <a:t>ТЕЛЕВИЗИОННОЙ,</a:t>
            </a:r>
            <a:endParaRPr lang="ru-RU" sz="1600" dirty="0">
              <a:latin typeface="Tahoma"/>
              <a:cs typeface="Tahoma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44203" y="6141493"/>
            <a:ext cx="31799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4764AD"/>
                </a:solidFill>
                <a:latin typeface="Tahoma"/>
                <a:cs typeface="Tahoma"/>
              </a:rPr>
              <a:t>Б</a:t>
            </a:r>
            <a:r>
              <a:rPr lang="ru-RU" sz="1600" dirty="0" smtClean="0">
                <a:solidFill>
                  <a:srgbClr val="4764AD"/>
                </a:solidFill>
                <a:latin typeface="Tahoma"/>
                <a:cs typeface="Tahoma"/>
              </a:rPr>
              <a:t>ЕЗ</a:t>
            </a:r>
            <a:r>
              <a:rPr lang="ru-RU" sz="1600" spc="-3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1600" dirty="0" smtClean="0">
                <a:solidFill>
                  <a:srgbClr val="4764AD"/>
                </a:solidFill>
                <a:latin typeface="Tahoma"/>
                <a:cs typeface="Tahoma"/>
              </a:rPr>
              <a:t>ИНТЕРНЕТ</a:t>
            </a:r>
            <a:r>
              <a:rPr lang="ru-RU" sz="1600" spc="-3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1600" spc="-10" dirty="0" smtClean="0">
                <a:solidFill>
                  <a:srgbClr val="4764AD"/>
                </a:solidFill>
                <a:latin typeface="Tahoma"/>
                <a:cs typeface="Tahoma"/>
              </a:rPr>
              <a:t>ЗАВИСИМОСТЕЙ</a:t>
            </a:r>
            <a:endParaRPr lang="ru-RU" sz="1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260608" y="2601439"/>
            <a:ext cx="18833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4764AD"/>
                </a:solidFill>
                <a:latin typeface="Tahoma"/>
                <a:cs typeface="Tahoma"/>
              </a:rPr>
              <a:t>БЕЗ</a:t>
            </a:r>
            <a:r>
              <a:rPr lang="ru-RU" sz="1600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1600" spc="-10" dirty="0" smtClean="0">
                <a:solidFill>
                  <a:srgbClr val="4764AD"/>
                </a:solidFill>
                <a:latin typeface="Tahoma"/>
                <a:cs typeface="Tahoma"/>
              </a:rPr>
              <a:t>АЛКОГОЛЯ</a:t>
            </a:r>
            <a:endParaRPr lang="ru-RU" sz="1600" dirty="0">
              <a:latin typeface="Tahoma"/>
              <a:cs typeface="Tahoma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41994" y="4230806"/>
            <a:ext cx="22382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600" dirty="0" smtClean="0">
                <a:solidFill>
                  <a:srgbClr val="4764AD"/>
                </a:solidFill>
                <a:latin typeface="Tahoma"/>
                <a:cs typeface="Tahoma"/>
              </a:rPr>
              <a:t>БЕЗ</a:t>
            </a:r>
            <a:r>
              <a:rPr lang="ru-RU" sz="1600" spc="-10" dirty="0" smtClean="0">
                <a:solidFill>
                  <a:srgbClr val="4764AD"/>
                </a:solidFill>
                <a:latin typeface="Tahoma"/>
                <a:cs typeface="Tahoma"/>
              </a:rPr>
              <a:t> ГИПОДИНАМИИ</a:t>
            </a:r>
            <a:endParaRPr lang="ru-RU" sz="1600" dirty="0">
              <a:latin typeface="Tahoma"/>
              <a:cs typeface="Tahoma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045958" y="5445457"/>
            <a:ext cx="21426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4764AD"/>
                </a:solidFill>
                <a:latin typeface="Tahoma"/>
                <a:cs typeface="Tahoma"/>
              </a:rPr>
              <a:t>БЕЗ</a:t>
            </a:r>
            <a:r>
              <a:rPr lang="ru-RU" sz="1600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1600" spc="-10" dirty="0" smtClean="0">
                <a:solidFill>
                  <a:srgbClr val="4764AD"/>
                </a:solidFill>
                <a:latin typeface="Tahoma"/>
                <a:cs typeface="Tahoma"/>
              </a:rPr>
              <a:t>ИГРОВОЙ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082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3642" y="3004031"/>
            <a:ext cx="2741904" cy="19910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30350" y="627797"/>
            <a:ext cx="5730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ПСИХИЧЕСКОЕ</a:t>
            </a:r>
            <a:r>
              <a:rPr lang="ru-RU" sz="4000" b="1" spc="-6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spc="-1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ЗДОРОВЬЕ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8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97290" y="582372"/>
            <a:ext cx="907758" cy="76875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5999" y="1514902"/>
            <a:ext cx="63393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Психическое</a:t>
            </a:r>
            <a:r>
              <a:rPr lang="ru-RU" spc="1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здоровье</a:t>
            </a:r>
            <a:r>
              <a:rPr lang="ru-RU" spc="2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—</a:t>
            </a:r>
            <a:r>
              <a:rPr lang="ru-RU" spc="1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это</a:t>
            </a:r>
            <a:r>
              <a:rPr lang="ru-RU" spc="2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состояние</a:t>
            </a:r>
            <a:r>
              <a:rPr lang="ru-RU" spc="2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благополучия,</a:t>
            </a:r>
            <a:r>
              <a:rPr lang="ru-RU" spc="2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</a:t>
            </a:r>
            <a:r>
              <a:rPr lang="ru-RU" spc="2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котором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человек</a:t>
            </a:r>
            <a:r>
              <a:rPr lang="ru-RU" spc="11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реализует</a:t>
            </a:r>
            <a:r>
              <a:rPr lang="ru-RU" spc="114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свои</a:t>
            </a:r>
            <a:r>
              <a:rPr lang="ru-RU" spc="11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способности,</a:t>
            </a:r>
            <a:r>
              <a:rPr lang="ru-RU" spc="1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может</a:t>
            </a:r>
            <a:r>
              <a:rPr lang="ru-RU" spc="11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противостоять</a:t>
            </a:r>
            <a:r>
              <a:rPr lang="ru-RU" spc="13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обычным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жизненным</a:t>
            </a:r>
            <a:r>
              <a:rPr lang="ru-RU" spc="31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стрессам,</a:t>
            </a:r>
            <a:r>
              <a:rPr lang="ru-RU" spc="31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продуктивно</a:t>
            </a:r>
            <a:r>
              <a:rPr lang="ru-RU" spc="31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учиться</a:t>
            </a:r>
            <a:r>
              <a:rPr lang="ru-RU" spc="31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и</a:t>
            </a:r>
            <a:r>
              <a:rPr lang="ru-RU" spc="31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вести</a:t>
            </a:r>
            <a:r>
              <a:rPr lang="ru-RU" spc="31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активную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общественную</a:t>
            </a:r>
            <a:r>
              <a:rPr lang="ru-RU" spc="-9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жизнь.</a:t>
            </a:r>
            <a:endParaRPr lang="ru-RU" dirty="0">
              <a:latin typeface="Tahoma"/>
              <a:cs typeface="Tahoma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83893" y="5008728"/>
            <a:ext cx="80794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58060" marR="1723389" algn="just">
              <a:lnSpc>
                <a:spcPct val="100000"/>
              </a:lnSpc>
              <a:spcBef>
                <a:spcPts val="133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Стресс</a:t>
            </a:r>
            <a:r>
              <a:rPr lang="ru-RU" spc="6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—</a:t>
            </a:r>
            <a:r>
              <a:rPr lang="ru-RU" spc="5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это</a:t>
            </a:r>
            <a:r>
              <a:rPr lang="ru-RU" spc="4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состояние</a:t>
            </a:r>
            <a:r>
              <a:rPr lang="ru-RU" spc="6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человека,</a:t>
            </a:r>
            <a:r>
              <a:rPr lang="ru-RU" spc="5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которое</a:t>
            </a:r>
            <a:r>
              <a:rPr lang="ru-RU" spc="6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возникает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как</a:t>
            </a:r>
            <a:r>
              <a:rPr lang="ru-RU" spc="10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реакция</a:t>
            </a:r>
            <a:r>
              <a:rPr lang="ru-RU" spc="10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на</a:t>
            </a:r>
            <a:r>
              <a:rPr lang="ru-RU" spc="11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любые</a:t>
            </a:r>
            <a:r>
              <a:rPr lang="ru-RU" spc="10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события</a:t>
            </a:r>
            <a:r>
              <a:rPr lang="ru-RU" spc="11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или</a:t>
            </a:r>
            <a:r>
              <a:rPr lang="ru-RU" spc="10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 </a:t>
            </a:r>
            <a:r>
              <a:rPr lang="ru-RU" spc="-1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требования,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с</a:t>
            </a:r>
            <a:r>
              <a:rPr lang="ru-RU" spc="-6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которыми</a:t>
            </a:r>
            <a:r>
              <a:rPr lang="ru-RU" spc="-6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человеку</a:t>
            </a:r>
            <a:r>
              <a:rPr lang="ru-RU" spc="-3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трудно</a:t>
            </a:r>
            <a:r>
              <a:rPr lang="ru-RU" spc="-6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справиться.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11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77469" y="3100181"/>
            <a:ext cx="1845654" cy="1881253"/>
          </a:xfrm>
          <a:prstGeom prst="rect">
            <a:avLst/>
          </a:prstGeom>
        </p:spPr>
      </p:pic>
      <p:pic>
        <p:nvPicPr>
          <p:cNvPr id="12" name="object 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53755" y="3154840"/>
            <a:ext cx="1790245" cy="177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082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20872" y="368490"/>
            <a:ext cx="42444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АНКЕТИРОВАНИЕ</a:t>
            </a:r>
            <a:endParaRPr lang="ru-RU" sz="4000" b="1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70245" y="1173707"/>
            <a:ext cx="56774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Ты знаешь о здоровом образе жизни?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Ты соблюдаешь режим дня?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Ты занимаешься спортом?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Ты соблюдаешь режим питания?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Ты часто испытываешь стресс?</a:t>
            </a: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637731" y="2975212"/>
          <a:ext cx="7192369" cy="367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-1663136" y="5540991"/>
          <a:ext cx="312008" cy="414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082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06960" y="464024"/>
            <a:ext cx="38715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АНКЕТИРОВАНИЕ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00947" y="1405719"/>
            <a:ext cx="39421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тебя есть вредные привычки?</a:t>
            </a:r>
            <a:endParaRPr lang="ru-RU" dirty="0" smtClean="0">
              <a:solidFill>
                <a:schemeClr val="accent5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307772" y="1882191"/>
          <a:ext cx="6096000" cy="474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082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87606" y="491319"/>
            <a:ext cx="738343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                               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Заключение</a:t>
            </a:r>
            <a:endParaRPr lang="ru-RU" sz="4000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endParaRPr lang="ru-RU" sz="2000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Здоровый 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образ жизни - общепризнанный, надежный, действенный способ сохранения и укрепления 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здоровья людей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.  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8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6337" y="3364287"/>
            <a:ext cx="5945124" cy="276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082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93325" y="395786"/>
            <a:ext cx="5704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 кого есть здоровье, есть и надежда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</a:p>
          <a:p>
            <a:pPr algn="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а у кого есть надежда, есть все».</a:t>
            </a:r>
          </a:p>
          <a:p>
            <a:pPr algn="r"/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</a:rPr>
              <a:t>                                                 (Арабская пословица)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3330054" y="3138985"/>
            <a:ext cx="5568286" cy="30379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СПАСИБО </a:t>
            </a:r>
          </a:p>
          <a:p>
            <a:pPr>
              <a:buNone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ЗА ВНИМАНИЕ!</a:t>
            </a:r>
            <a:endParaRPr lang="ru-RU" sz="60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524836" y="272956"/>
            <a:ext cx="5990514" cy="658504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Цель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проекта: </a:t>
            </a:r>
            <a:r>
              <a:rPr lang="ru-RU" sz="2800" dirty="0" smtClean="0"/>
              <a:t>формирование здорового образа жизни и отрицательного отношения к </a:t>
            </a:r>
            <a:r>
              <a:rPr lang="ru-RU" sz="2800" dirty="0" smtClean="0"/>
              <a:t>вредным привычкам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Задачи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проекта: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выяснить, что такое здоровье, здоровый образ жизни;</a:t>
            </a:r>
            <a:br>
              <a:rPr lang="ru-RU" sz="2800" dirty="0" smtClean="0"/>
            </a:br>
            <a:r>
              <a:rPr lang="ru-RU" sz="2800" dirty="0" smtClean="0"/>
              <a:t>- выделить основные компоненты здорового образа жизни;</a:t>
            </a:r>
            <a:br>
              <a:rPr lang="ru-RU" sz="2800" dirty="0" smtClean="0"/>
            </a:br>
            <a:r>
              <a:rPr lang="ru-RU" sz="2800" dirty="0" smtClean="0"/>
              <a:t>- провести анкетирование в</a:t>
            </a:r>
            <a:r>
              <a:rPr lang="ru-RU" sz="2800" dirty="0" smtClean="0"/>
              <a:t> классе.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Объект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проекта: </a:t>
            </a:r>
            <a:r>
              <a:rPr lang="ru-RU" sz="2800" dirty="0" smtClean="0"/>
              <a:t>здоровье человека.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Предмет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проекта: </a:t>
            </a:r>
            <a:r>
              <a:rPr lang="ru-RU" sz="2800" dirty="0" smtClean="0"/>
              <a:t>образ жизни человека.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03009" y="559189"/>
            <a:ext cx="14330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06472" y="600502"/>
            <a:ext cx="68375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Актуальность проекта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 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:</a:t>
            </a:r>
            <a:endParaRPr lang="ru-RU" sz="2400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r>
              <a:rPr lang="ru-RU" sz="2400" dirty="0" smtClean="0">
                <a:latin typeface="+mj-lt"/>
              </a:rPr>
              <a:t>Здоровье человека является важнейшей ценностью жизни и зависит от множества факторов</a:t>
            </a:r>
            <a:r>
              <a:rPr lang="ru-RU" sz="2400" dirty="0" smtClean="0">
                <a:latin typeface="+mj-lt"/>
              </a:rPr>
              <a:t>.</a:t>
            </a:r>
            <a:r>
              <a:rPr lang="ru-RU" sz="2400" dirty="0" smtClean="0">
                <a:latin typeface="+mj-lt"/>
              </a:rPr>
              <a:t> </a:t>
            </a:r>
            <a:endParaRPr lang="ru-RU" sz="2400" dirty="0" smtClean="0">
              <a:latin typeface="+mj-lt"/>
            </a:endParaRPr>
          </a:p>
          <a:p>
            <a:endParaRPr lang="ru-RU" sz="2400" b="1" dirty="0" smtClean="0">
              <a:latin typeface="+mj-lt"/>
            </a:endParaRP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Ожидаемый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результат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: </a:t>
            </a:r>
          </a:p>
          <a:p>
            <a:r>
              <a:rPr lang="ru-RU" sz="2400" dirty="0" smtClean="0">
                <a:latin typeface="+mj-lt"/>
              </a:rPr>
              <a:t> повышение мотивации здорового образа </a:t>
            </a:r>
            <a:r>
              <a:rPr lang="ru-RU" sz="2400" dirty="0" smtClean="0">
                <a:latin typeface="+mj-lt"/>
              </a:rPr>
              <a:t>жизни</a:t>
            </a:r>
            <a:r>
              <a:rPr lang="ru-RU" sz="2400" dirty="0" smtClean="0">
                <a:latin typeface="+mj-lt"/>
              </a:rPr>
              <a:t>;</a:t>
            </a:r>
          </a:p>
          <a:p>
            <a:r>
              <a:rPr lang="ru-RU" sz="2400" dirty="0" smtClean="0">
                <a:latin typeface="+mj-lt"/>
              </a:rPr>
              <a:t> снижение показателей уровня заболеваемости, среди обучающихся;  </a:t>
            </a:r>
          </a:p>
          <a:p>
            <a:r>
              <a:rPr lang="ru-RU" sz="2400" b="1" dirty="0" smtClean="0">
                <a:latin typeface="+mj-lt"/>
              </a:rPr>
              <a:t> </a:t>
            </a:r>
            <a:endParaRPr lang="ru-RU" sz="2400" dirty="0" smtClean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> 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Гипотеза</a:t>
            </a:r>
            <a:r>
              <a:rPr lang="ru-RU" sz="2400" b="1" dirty="0" smtClean="0">
                <a:latin typeface="+mj-lt"/>
              </a:rPr>
              <a:t>:</a:t>
            </a:r>
            <a:r>
              <a:rPr lang="ru-RU" sz="2400" dirty="0" smtClean="0">
                <a:latin typeface="+mj-lt"/>
              </a:rPr>
              <a:t>  </a:t>
            </a:r>
            <a:r>
              <a:rPr lang="ru-RU" sz="2400" dirty="0" smtClean="0">
                <a:latin typeface="+mj-lt"/>
              </a:rPr>
              <a:t>Обучающиеся могут</a:t>
            </a:r>
            <a:r>
              <a:rPr lang="ru-RU" sz="2400" dirty="0" smtClean="0">
                <a:latin typeface="+mj-lt"/>
              </a:rPr>
              <a:t>  грамотно объяснить, что включает в себя понятие здоровый образ жизни, но практически, нет ни одного ребенка, который полностью соблюдает правила здорового образа жизни. 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02006" y="559189"/>
            <a:ext cx="6291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ЗДОРОВЫЙ</a:t>
            </a:r>
            <a:r>
              <a:rPr lang="ru-RU" sz="4000" b="1" spc="-6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000" b="1" spc="-10" dirty="0" smtClean="0">
                <a:solidFill>
                  <a:schemeClr val="accent5">
                    <a:lumMod val="75000"/>
                  </a:schemeClr>
                </a:solidFill>
              </a:rPr>
              <a:t>ОБРАЗ ЖИЗНИ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2"/>
            <a:ext cx="6611448" cy="2472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6225" marR="264795" algn="ctr">
              <a:lnSpc>
                <a:spcPct val="10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Здоровый</a:t>
            </a:r>
            <a:r>
              <a:rPr lang="ru-RU" sz="2400" spc="-7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образ</a:t>
            </a:r>
            <a:r>
              <a:rPr lang="ru-RU" sz="2400" spc="-5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жизни</a:t>
            </a:r>
            <a:r>
              <a:rPr lang="ru-RU" sz="2400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(ЗОЖ)</a:t>
            </a:r>
            <a:r>
              <a:rPr lang="ru-RU" sz="2400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—</a:t>
            </a:r>
            <a:r>
              <a:rPr lang="ru-RU" sz="2400" spc="-3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это</a:t>
            </a:r>
            <a:r>
              <a:rPr lang="ru-RU" sz="2400" spc="-4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образ</a:t>
            </a:r>
            <a:r>
              <a:rPr lang="ru-RU" sz="2400" spc="-3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spc="-10" dirty="0" smtClean="0">
                <a:solidFill>
                  <a:srgbClr val="4764AD"/>
                </a:solidFill>
                <a:latin typeface="Tahoma"/>
                <a:cs typeface="Tahoma"/>
              </a:rPr>
              <a:t>жизни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человека, направленный</a:t>
            </a:r>
            <a:r>
              <a:rPr lang="ru-RU" sz="2400" spc="-3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на </a:t>
            </a:r>
            <a:r>
              <a:rPr lang="ru-RU" sz="2400" spc="-10" dirty="0" smtClean="0">
                <a:solidFill>
                  <a:srgbClr val="4764AD"/>
                </a:solidFill>
                <a:latin typeface="Tahoma"/>
                <a:cs typeface="Tahoma"/>
              </a:rPr>
              <a:t>сохранение</a:t>
            </a:r>
            <a:endParaRPr lang="ru-RU" sz="2400" dirty="0" smtClean="0">
              <a:latin typeface="Tahoma"/>
              <a:cs typeface="Tahoma"/>
            </a:endParaRPr>
          </a:p>
          <a:p>
            <a:pPr algn="ctr">
              <a:lnSpc>
                <a:spcPts val="2775"/>
              </a:lnSpc>
            </a:pP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и</a:t>
            </a:r>
            <a:r>
              <a:rPr lang="ru-RU" sz="2400" spc="-4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улучшение</a:t>
            </a:r>
            <a:r>
              <a:rPr lang="ru-RU" sz="2400" spc="-6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здоровья</a:t>
            </a:r>
            <a:r>
              <a:rPr lang="ru-RU" sz="2400" spc="-7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и</a:t>
            </a:r>
            <a:r>
              <a:rPr lang="ru-RU" sz="2400" spc="-4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Tahoma"/>
                <a:cs typeface="Tahoma"/>
              </a:rPr>
              <a:t>профилактику</a:t>
            </a:r>
            <a:r>
              <a:rPr lang="ru-RU" sz="2400" spc="-5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z="2400" spc="-10" dirty="0" smtClean="0">
                <a:solidFill>
                  <a:srgbClr val="4764AD"/>
                </a:solidFill>
                <a:latin typeface="Tahoma"/>
                <a:cs typeface="Tahoma"/>
              </a:rPr>
              <a:t>заболеваний.</a:t>
            </a:r>
            <a:endParaRPr lang="ru-RU" sz="2400" dirty="0" smtClean="0">
              <a:latin typeface="Tahoma"/>
              <a:cs typeface="Tahom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43306" y="4485945"/>
            <a:ext cx="1719072" cy="1719072"/>
          </a:xfrm>
          <a:prstGeom prst="rect">
            <a:avLst/>
          </a:prstGeom>
        </p:spPr>
      </p:pic>
      <p:pic>
        <p:nvPicPr>
          <p:cNvPr id="15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1514" y="4657407"/>
            <a:ext cx="1711452" cy="1716024"/>
          </a:xfrm>
          <a:prstGeom prst="rect">
            <a:avLst/>
          </a:prstGeom>
        </p:spPr>
      </p:pic>
      <p:pic>
        <p:nvPicPr>
          <p:cNvPr id="16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98208" y="4308000"/>
            <a:ext cx="2145792" cy="214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1374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51881" y="627797"/>
            <a:ext cx="58685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ДЛЯ</a:t>
            </a:r>
            <a:r>
              <a:rPr lang="ru-RU" sz="4000" b="1" spc="-4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spc="-2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ЧЕГО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НУЖЕН</a:t>
            </a:r>
            <a:r>
              <a:rPr lang="ru-RU" sz="4000" b="1" spc="-9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spc="-2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ЗОЖ?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2441674" y="1828734"/>
            <a:ext cx="5883457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Чтобы</a:t>
            </a:r>
            <a:r>
              <a:rPr lang="ru-RU" sz="2400" spc="-7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быть</a:t>
            </a:r>
            <a:r>
              <a:rPr lang="ru-RU" sz="2400" spc="-8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бодрым,</a:t>
            </a:r>
            <a:r>
              <a:rPr lang="ru-RU" sz="2400" spc="-8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крепким,</a:t>
            </a:r>
            <a:r>
              <a:rPr lang="ru-RU" sz="2400" spc="-65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активно</a:t>
            </a:r>
            <a:r>
              <a:rPr lang="ru-RU" sz="2400" spc="-65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учиться,</a:t>
            </a:r>
            <a:r>
              <a:rPr lang="ru-RU" sz="2400" spc="-6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spc="-10" dirty="0" smtClean="0">
                <a:solidFill>
                  <a:srgbClr val="4764AD"/>
                </a:solidFill>
                <a:latin typeface="+mj-lt"/>
                <a:cs typeface="Tahoma"/>
              </a:rPr>
              <a:t>вести</a:t>
            </a:r>
            <a:endParaRPr lang="ru-RU" sz="2400" dirty="0" smtClean="0">
              <a:latin typeface="+mj-lt"/>
              <a:cs typeface="Tahoma"/>
            </a:endParaRPr>
          </a:p>
          <a:p>
            <a:pPr algn="ctr">
              <a:lnSpc>
                <a:spcPts val="2590"/>
              </a:lnSpc>
            </a:pP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общественную</a:t>
            </a:r>
            <a:r>
              <a:rPr lang="ru-RU" sz="2400" spc="-3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жизнь,</a:t>
            </a:r>
            <a:r>
              <a:rPr lang="ru-RU" sz="2400" spc="-65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не</a:t>
            </a:r>
            <a:r>
              <a:rPr lang="ru-RU" sz="2400" spc="-75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погубить</a:t>
            </a:r>
            <a:r>
              <a:rPr lang="ru-RU" sz="2400" spc="-4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своё</a:t>
            </a:r>
            <a:r>
              <a:rPr lang="ru-RU" sz="2400" spc="-6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здоровье</a:t>
            </a:r>
            <a:r>
              <a:rPr lang="ru-RU" sz="2400" spc="-45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в</a:t>
            </a:r>
            <a:r>
              <a:rPr lang="ru-RU" sz="2400" spc="-65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spc="-10" dirty="0" smtClean="0">
                <a:solidFill>
                  <a:srgbClr val="4764AD"/>
                </a:solidFill>
                <a:latin typeface="+mj-lt"/>
                <a:cs typeface="Tahoma"/>
              </a:rPr>
              <a:t>молодости</a:t>
            </a:r>
            <a:endParaRPr lang="ru-RU" sz="2400" dirty="0" smtClean="0">
              <a:latin typeface="+mj-lt"/>
              <a:cs typeface="Tahoma"/>
            </a:endParaRPr>
          </a:p>
          <a:p>
            <a:pPr marL="2540" algn="ctr">
              <a:lnSpc>
                <a:spcPts val="2590"/>
              </a:lnSpc>
            </a:pP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и</a:t>
            </a:r>
            <a:r>
              <a:rPr lang="ru-RU" sz="2400" spc="-8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жить</a:t>
            </a:r>
            <a:r>
              <a:rPr lang="ru-RU" sz="2400" spc="-65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полноценной</a:t>
            </a:r>
            <a:r>
              <a:rPr lang="ru-RU" sz="2400" spc="-3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жизнью</a:t>
            </a:r>
            <a:r>
              <a:rPr lang="ru-RU" sz="2400" spc="-6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dirty="0" smtClean="0">
                <a:solidFill>
                  <a:srgbClr val="4764AD"/>
                </a:solidFill>
                <a:latin typeface="+mj-lt"/>
                <a:cs typeface="Tahoma"/>
              </a:rPr>
              <a:t>долгие</a:t>
            </a:r>
            <a:r>
              <a:rPr lang="ru-RU" sz="2400" spc="-60" dirty="0" smtClean="0">
                <a:solidFill>
                  <a:srgbClr val="4764AD"/>
                </a:solidFill>
                <a:latin typeface="+mj-lt"/>
                <a:cs typeface="Tahoma"/>
              </a:rPr>
              <a:t> </a:t>
            </a:r>
            <a:r>
              <a:rPr lang="ru-RU" sz="2400" spc="-10" dirty="0" smtClean="0">
                <a:solidFill>
                  <a:srgbClr val="4764AD"/>
                </a:solidFill>
                <a:latin typeface="+mj-lt"/>
                <a:cs typeface="Tahoma"/>
              </a:rPr>
              <a:t>годы.</a:t>
            </a:r>
            <a:endParaRPr lang="ru-RU" sz="2400" dirty="0">
              <a:latin typeface="+mj-lt"/>
            </a:endParaRPr>
          </a:p>
        </p:txBody>
      </p:sp>
      <p:pic>
        <p:nvPicPr>
          <p:cNvPr id="8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90390" y="3423654"/>
            <a:ext cx="2340864" cy="2337816"/>
          </a:xfrm>
          <a:prstGeom prst="rect">
            <a:avLst/>
          </a:prstGeom>
        </p:spPr>
      </p:pic>
      <p:grpSp>
        <p:nvGrpSpPr>
          <p:cNvPr id="9" name="object 11"/>
          <p:cNvGrpSpPr/>
          <p:nvPr/>
        </p:nvGrpSpPr>
        <p:grpSpPr>
          <a:xfrm>
            <a:off x="4902436" y="3698544"/>
            <a:ext cx="3859428" cy="1296537"/>
            <a:chOff x="4847844" y="4939284"/>
            <a:chExt cx="4163695" cy="1313815"/>
          </a:xfrm>
        </p:grpSpPr>
        <p:pic>
          <p:nvPicPr>
            <p:cNvPr id="10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47844" y="4948428"/>
              <a:ext cx="1278636" cy="1275588"/>
            </a:xfrm>
            <a:prstGeom prst="rect">
              <a:avLst/>
            </a:prstGeom>
          </p:spPr>
        </p:pic>
        <p:pic>
          <p:nvPicPr>
            <p:cNvPr id="11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99248" y="4939284"/>
              <a:ext cx="1312163" cy="1313688"/>
            </a:xfrm>
            <a:prstGeom prst="rect">
              <a:avLst/>
            </a:prstGeom>
          </p:spPr>
        </p:pic>
      </p:grpSp>
      <p:sp>
        <p:nvSpPr>
          <p:cNvPr id="15" name="Прямоугольник 14"/>
          <p:cNvSpPr/>
          <p:nvPr/>
        </p:nvSpPr>
        <p:spPr>
          <a:xfrm>
            <a:off x="2811439" y="5486399"/>
            <a:ext cx="5895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2470" marR="5080" indent="-700405">
              <a:lnSpc>
                <a:spcPct val="100000"/>
              </a:lnSpc>
              <a:spcBef>
                <a:spcPts val="95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Для</a:t>
            </a:r>
            <a:r>
              <a:rPr lang="ru-RU" spc="-6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того,</a:t>
            </a:r>
            <a:r>
              <a:rPr lang="ru-RU" spc="-4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чтобы</a:t>
            </a:r>
            <a:r>
              <a:rPr lang="ru-RU" spc="-3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сохранить</a:t>
            </a:r>
            <a:r>
              <a:rPr lang="ru-RU" spc="-5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своё</a:t>
            </a:r>
            <a:r>
              <a:rPr lang="ru-RU" spc="-5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здоровье,</a:t>
            </a:r>
            <a:r>
              <a:rPr lang="ru-RU" spc="-4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нужно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соблюдать</a:t>
            </a:r>
            <a:r>
              <a:rPr lang="ru-RU" spc="-7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специальные</a:t>
            </a:r>
            <a:r>
              <a:rPr lang="ru-RU" spc="-70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правила</a:t>
            </a:r>
            <a:r>
              <a:rPr lang="ru-RU" spc="-8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 </a:t>
            </a:r>
            <a:r>
              <a:rPr lang="ru-RU" spc="-25" dirty="0" smtClean="0">
                <a:solidFill>
                  <a:schemeClr val="accent5">
                    <a:lumMod val="75000"/>
                  </a:schemeClr>
                </a:solidFill>
                <a:latin typeface="Tahoma"/>
                <a:cs typeface="Tahoma"/>
              </a:rPr>
              <a:t>ЗОЖ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3482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5</a:t>
            </a:r>
            <a:r>
              <a:rPr lang="ru-RU" sz="4000" b="1" spc="-2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ПРАВИЛ</a:t>
            </a:r>
            <a:r>
              <a:rPr lang="ru-RU" sz="4000" b="1" spc="-3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spc="-25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ЗОЖ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:\Users\user\Desktop\зож 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2824" y="1586518"/>
            <a:ext cx="6277969" cy="4432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48394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ЗДОРОВОЕ</a:t>
            </a:r>
            <a:r>
              <a:rPr lang="ru-RU" sz="4000" b="1" spc="-7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spc="-1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ПИТАНИЕ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29553" y="411752"/>
            <a:ext cx="899068" cy="871137"/>
          </a:xfrm>
          <a:prstGeom prst="rect">
            <a:avLst/>
          </a:prstGeom>
        </p:spPr>
      </p:pic>
      <p:pic>
        <p:nvPicPr>
          <p:cNvPr id="7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96608" y="995923"/>
            <a:ext cx="3819144" cy="3826764"/>
          </a:xfrm>
          <a:prstGeom prst="rect">
            <a:avLst/>
          </a:prstGeom>
        </p:spPr>
      </p:pic>
      <p:pic>
        <p:nvPicPr>
          <p:cNvPr id="8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26882" y="2333814"/>
            <a:ext cx="722376" cy="722376"/>
          </a:xfrm>
          <a:prstGeom prst="rect">
            <a:avLst/>
          </a:prstGeom>
        </p:spPr>
      </p:pic>
      <p:pic>
        <p:nvPicPr>
          <p:cNvPr id="9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19641" y="3495874"/>
            <a:ext cx="722376" cy="722376"/>
          </a:xfrm>
          <a:prstGeom prst="rect">
            <a:avLst/>
          </a:prstGeom>
        </p:spPr>
      </p:pic>
      <p:pic>
        <p:nvPicPr>
          <p:cNvPr id="10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96139" y="1325948"/>
            <a:ext cx="722376" cy="722376"/>
          </a:xfrm>
          <a:prstGeom prst="rect">
            <a:avLst/>
          </a:prstGeom>
        </p:spPr>
      </p:pic>
      <p:pic>
        <p:nvPicPr>
          <p:cNvPr id="12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454817" y="3572915"/>
            <a:ext cx="722376" cy="722376"/>
          </a:xfrm>
          <a:prstGeom prst="rect">
            <a:avLst/>
          </a:prstGeom>
        </p:spPr>
      </p:pic>
      <p:pic>
        <p:nvPicPr>
          <p:cNvPr id="13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92924" y="2139559"/>
            <a:ext cx="722376" cy="725424"/>
          </a:xfrm>
          <a:prstGeom prst="rect">
            <a:avLst/>
          </a:prstGeom>
        </p:spPr>
      </p:pic>
      <p:pic>
        <p:nvPicPr>
          <p:cNvPr id="14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451318" y="1246018"/>
            <a:ext cx="725424" cy="72542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306471" y="4735773"/>
            <a:ext cx="64144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Еда</a:t>
            </a:r>
            <a:r>
              <a:rPr lang="ru-RU" spc="29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–</a:t>
            </a:r>
            <a:r>
              <a:rPr lang="ru-RU" spc="29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это</a:t>
            </a:r>
            <a:r>
              <a:rPr lang="ru-RU" spc="29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то,</a:t>
            </a:r>
            <a:r>
              <a:rPr lang="ru-RU" spc="29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без</a:t>
            </a:r>
            <a:r>
              <a:rPr lang="ru-RU" spc="29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чего</a:t>
            </a:r>
            <a:r>
              <a:rPr lang="ru-RU" spc="29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невозможно</a:t>
            </a:r>
            <a:r>
              <a:rPr lang="ru-RU" spc="29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нормальное</a:t>
            </a:r>
            <a:r>
              <a:rPr lang="ru-RU" spc="29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функционирование</a:t>
            </a:r>
            <a:r>
              <a:rPr lang="ru-RU" spc="30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любого</a:t>
            </a:r>
            <a:r>
              <a:rPr lang="ru-RU" spc="30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человека.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Некачественная</a:t>
            </a:r>
            <a:r>
              <a:rPr lang="ru-RU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и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вредная</a:t>
            </a:r>
            <a:r>
              <a:rPr lang="ru-RU" spc="-3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еда</a:t>
            </a:r>
            <a:r>
              <a:rPr lang="ru-RU" spc="-3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может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нанести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существенный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вред</a:t>
            </a:r>
            <a:r>
              <a:rPr lang="ru-RU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организму,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поэтому</a:t>
            </a:r>
            <a:r>
              <a:rPr lang="ru-RU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очень</a:t>
            </a:r>
            <a:r>
              <a:rPr lang="ru-RU" spc="-1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важно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уметь</a:t>
            </a:r>
            <a:r>
              <a:rPr lang="ru-RU" spc="26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отличать</a:t>
            </a:r>
            <a:r>
              <a:rPr lang="ru-RU" spc="27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полезные</a:t>
            </a:r>
            <a:r>
              <a:rPr lang="ru-RU" spc="27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продукты</a:t>
            </a:r>
            <a:r>
              <a:rPr lang="ru-RU" spc="27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от</a:t>
            </a:r>
            <a:r>
              <a:rPr lang="ru-RU" spc="26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не</a:t>
            </a:r>
            <a:r>
              <a:rPr lang="ru-RU" spc="26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приносящих</a:t>
            </a:r>
            <a:r>
              <a:rPr lang="ru-RU" spc="26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пользу</a:t>
            </a:r>
            <a:r>
              <a:rPr lang="ru-RU" spc="265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и</a:t>
            </a:r>
            <a:r>
              <a:rPr lang="ru-RU" spc="26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соблюдать</a:t>
            </a:r>
            <a:r>
              <a:rPr lang="ru-RU" spc="270" dirty="0" smtClean="0">
                <a:solidFill>
                  <a:srgbClr val="4764AD"/>
                </a:solidFill>
                <a:latin typeface="Tahoma"/>
                <a:cs typeface="Tahoma"/>
              </a:rPr>
              <a:t> 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программу сбалансированного</a:t>
            </a:r>
            <a:r>
              <a:rPr lang="ru-RU" spc="4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питания.</a:t>
            </a:r>
            <a:endParaRPr lang="ru-RU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02006" y="559189"/>
            <a:ext cx="6741994" cy="1080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" algn="ctr">
              <a:lnSpc>
                <a:spcPts val="3770"/>
              </a:lnSpc>
              <a:spcBef>
                <a:spcPts val="105"/>
              </a:spcBef>
            </a:pP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РЕЖИМ</a:t>
            </a:r>
            <a:r>
              <a:rPr lang="ru-RU" sz="4000" b="1" spc="-2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spc="-25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ДНЯ</a:t>
            </a:r>
          </a:p>
          <a:p>
            <a:pPr algn="ctr">
              <a:lnSpc>
                <a:spcPts val="3770"/>
              </a:lnSpc>
            </a:pP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И</a:t>
            </a:r>
            <a:r>
              <a:rPr lang="ru-RU" sz="4000" b="1" spc="-35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ЗДОРОВЫЙ</a:t>
            </a:r>
            <a:r>
              <a:rPr lang="ru-RU" sz="4000" b="1" spc="-4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spc="-25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СОН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34018" y="558625"/>
            <a:ext cx="1146412" cy="1051811"/>
          </a:xfrm>
          <a:prstGeom prst="rect">
            <a:avLst/>
          </a:prstGeom>
        </p:spPr>
      </p:pic>
      <p:pic>
        <p:nvPicPr>
          <p:cNvPr id="7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16618" y="559558"/>
            <a:ext cx="1081721" cy="82591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42699" y="5418161"/>
            <a:ext cx="7001301" cy="93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73660" algn="ctr">
              <a:lnSpc>
                <a:spcPct val="100000"/>
              </a:lnSpc>
              <a:spcBef>
                <a:spcPts val="100"/>
              </a:spcBef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Чтобы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всё</a:t>
            </a:r>
            <a:r>
              <a:rPr lang="ru-RU" spc="-3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жизни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успевать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и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при</a:t>
            </a:r>
            <a:r>
              <a:rPr lang="ru-RU" spc="-4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20" dirty="0" smtClean="0">
                <a:solidFill>
                  <a:srgbClr val="4764AD"/>
                </a:solidFill>
                <a:latin typeface="Tahoma"/>
                <a:cs typeface="Tahoma"/>
              </a:rPr>
              <a:t>этом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чувствовать</a:t>
            </a:r>
            <a:r>
              <a:rPr lang="ru-RU" spc="-4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20" dirty="0" smtClean="0">
                <a:solidFill>
                  <a:srgbClr val="4764AD"/>
                </a:solidFill>
                <a:latin typeface="Tahoma"/>
                <a:cs typeface="Tahoma"/>
              </a:rPr>
              <a:t>себя</a:t>
            </a:r>
            <a:endParaRPr lang="ru-RU" dirty="0" smtClean="0">
              <a:latin typeface="Tahoma"/>
              <a:cs typeface="Tahoma"/>
            </a:endParaRPr>
          </a:p>
          <a:p>
            <a:pPr marL="12700" marR="5080" indent="68580" algn="ctr">
              <a:lnSpc>
                <a:spcPct val="100000"/>
              </a:lnSpc>
              <a:spcBef>
                <a:spcPts val="100"/>
              </a:spcBef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бодрым,</a:t>
            </a:r>
            <a:r>
              <a:rPr lang="ru-RU" spc="-6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необходимо правильно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распределять</a:t>
            </a:r>
            <a:r>
              <a:rPr lang="ru-RU" spc="-14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20" dirty="0" smtClean="0">
                <a:solidFill>
                  <a:srgbClr val="4764AD"/>
                </a:solidFill>
                <a:latin typeface="Tahoma"/>
                <a:cs typeface="Tahoma"/>
              </a:rPr>
              <a:t>свой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режим</a:t>
            </a:r>
            <a:r>
              <a:rPr lang="ru-RU" spc="-6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20" dirty="0" smtClean="0">
                <a:solidFill>
                  <a:srgbClr val="4764AD"/>
                </a:solidFill>
                <a:latin typeface="Tahoma"/>
                <a:cs typeface="Tahoma"/>
              </a:rPr>
              <a:t>дня.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endParaRPr lang="ru-RU" dirty="0" smtClean="0">
              <a:solidFill>
                <a:srgbClr val="4764AD"/>
              </a:solidFill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endParaRPr lang="ru-RU" dirty="0">
              <a:latin typeface="Tahoma"/>
              <a:cs typeface="Tahoma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2197" y="1815152"/>
            <a:ext cx="76018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68580" algn="just">
              <a:lnSpc>
                <a:spcPct val="100000"/>
              </a:lnSpc>
              <a:spcBef>
                <a:spcPts val="100"/>
              </a:spcBef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Правильный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режим</a:t>
            </a:r>
            <a:r>
              <a:rPr lang="ru-RU" spc="-5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дня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50" dirty="0" smtClean="0">
                <a:solidFill>
                  <a:srgbClr val="4764AD"/>
                </a:solidFill>
                <a:latin typeface="Tahoma"/>
                <a:cs typeface="Tahoma"/>
              </a:rPr>
              <a:t>—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это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когда</a:t>
            </a:r>
            <a:r>
              <a:rPr lang="ru-RU" spc="-1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ты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умеешь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рационально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использовать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время</a:t>
            </a:r>
            <a:r>
              <a:rPr lang="ru-RU" spc="-4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сна,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личной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гигиены,</a:t>
            </a:r>
            <a:r>
              <a:rPr lang="ru-RU" spc="-7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питания,</a:t>
            </a:r>
            <a:r>
              <a:rPr lang="ru-RU" spc="-7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учёбы,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занятий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спортом,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физической</a:t>
            </a:r>
            <a:r>
              <a:rPr lang="ru-RU" spc="-7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активности</a:t>
            </a:r>
            <a:r>
              <a:rPr lang="ru-RU" spc="-6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50" dirty="0" smtClean="0">
                <a:solidFill>
                  <a:srgbClr val="4764AD"/>
                </a:solidFill>
                <a:latin typeface="Tahoma"/>
                <a:cs typeface="Tahoma"/>
              </a:rPr>
              <a:t>и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отдыха</a:t>
            </a:r>
            <a:r>
              <a:rPr lang="ru-RU" sz="2000" spc="-10" dirty="0" smtClean="0">
                <a:solidFill>
                  <a:srgbClr val="4764AD"/>
                </a:solidFill>
                <a:latin typeface="Tahoma"/>
                <a:cs typeface="Tahoma"/>
              </a:rPr>
              <a:t>.</a:t>
            </a:r>
            <a:endParaRPr lang="ru-RU" sz="2000" dirty="0" smtClean="0">
              <a:latin typeface="Tahoma"/>
              <a:cs typeface="Tahoma"/>
            </a:endParaRPr>
          </a:p>
        </p:txBody>
      </p:sp>
      <p:pic>
        <p:nvPicPr>
          <p:cNvPr id="10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82288" y="3093447"/>
            <a:ext cx="1496567" cy="1871472"/>
          </a:xfrm>
          <a:prstGeom prst="rect">
            <a:avLst/>
          </a:prstGeom>
        </p:spPr>
      </p:pic>
      <p:pic>
        <p:nvPicPr>
          <p:cNvPr id="12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76741" y="3361217"/>
            <a:ext cx="1095755" cy="1094232"/>
          </a:xfrm>
          <a:prstGeom prst="rect">
            <a:avLst/>
          </a:prstGeom>
        </p:spPr>
      </p:pic>
      <p:pic>
        <p:nvPicPr>
          <p:cNvPr id="13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04362" y="4574707"/>
            <a:ext cx="902208" cy="903732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845722" y="2872649"/>
            <a:ext cx="797051" cy="794003"/>
          </a:xfrm>
          <a:prstGeom prst="rect">
            <a:avLst/>
          </a:prstGeom>
        </p:spPr>
      </p:pic>
      <p:pic>
        <p:nvPicPr>
          <p:cNvPr id="15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41594" y="2852951"/>
            <a:ext cx="900683" cy="900684"/>
          </a:xfrm>
          <a:prstGeom prst="rect">
            <a:avLst/>
          </a:prstGeom>
        </p:spPr>
      </p:pic>
      <p:pic>
        <p:nvPicPr>
          <p:cNvPr id="16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87965" y="4285739"/>
            <a:ext cx="1194815" cy="1193292"/>
          </a:xfrm>
          <a:prstGeom prst="rect">
            <a:avLst/>
          </a:prstGeom>
        </p:spPr>
      </p:pic>
      <p:pic>
        <p:nvPicPr>
          <p:cNvPr id="17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521810" y="3556038"/>
            <a:ext cx="1074420" cy="107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082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3647" y="473832"/>
            <a:ext cx="884516" cy="88451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60844" y="573206"/>
            <a:ext cx="5983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ФИЗИЧЕСКАЯ</a:t>
            </a:r>
            <a:r>
              <a:rPr lang="ru-RU" sz="4000" b="1" spc="-55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b="1" spc="-1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АКТИВНОСТЬ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8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7311" y="1542424"/>
            <a:ext cx="2621985" cy="2142471"/>
          </a:xfrm>
          <a:prstGeom prst="rect">
            <a:avLst/>
          </a:prstGeom>
        </p:spPr>
      </p:pic>
      <p:pic>
        <p:nvPicPr>
          <p:cNvPr id="9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5391" y="1683087"/>
            <a:ext cx="2290936" cy="1974513"/>
          </a:xfrm>
          <a:prstGeom prst="rect">
            <a:avLst/>
          </a:prstGeom>
        </p:spPr>
      </p:pic>
      <p:pic>
        <p:nvPicPr>
          <p:cNvPr id="10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35474" y="5247496"/>
            <a:ext cx="3738782" cy="161050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135272" y="1460310"/>
            <a:ext cx="27227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Всемирная</a:t>
            </a:r>
            <a:r>
              <a:rPr lang="ru-RU" spc="-8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организация</a:t>
            </a:r>
            <a:r>
              <a:rPr lang="ru-RU" spc="-6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здравоохранения</a:t>
            </a:r>
            <a:r>
              <a:rPr lang="ru-RU" spc="-8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считает,</a:t>
            </a:r>
            <a:r>
              <a:rPr lang="ru-RU" spc="-7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что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ребёнок</a:t>
            </a:r>
            <a:r>
              <a:rPr lang="ru-RU" spc="-7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школьного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возраста</a:t>
            </a:r>
            <a:r>
              <a:rPr lang="ru-RU" spc="-6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должен</a:t>
            </a:r>
            <a:r>
              <a:rPr lang="ru-RU" spc="-5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двигаться</a:t>
            </a:r>
            <a:endParaRPr lang="ru-RU" dirty="0" smtClean="0">
              <a:latin typeface="Tahoma"/>
              <a:cs typeface="Tahoma"/>
            </a:endParaRPr>
          </a:p>
          <a:p>
            <a:pPr marL="313055" marR="306070" algn="ctr">
              <a:lnSpc>
                <a:spcPct val="100000"/>
              </a:lnSpc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не</a:t>
            </a:r>
            <a:r>
              <a:rPr lang="ru-RU" spc="-3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менее</a:t>
            </a:r>
            <a:r>
              <a:rPr lang="ru-RU" spc="-1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60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минут</a:t>
            </a:r>
            <a:r>
              <a:rPr lang="ru-RU" spc="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</a:t>
            </a:r>
            <a:r>
              <a:rPr lang="ru-RU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день.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86000" y="3807725"/>
            <a:ext cx="33778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Час</a:t>
            </a:r>
            <a:r>
              <a:rPr lang="ru-RU" spc="-5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активной</a:t>
            </a:r>
            <a:r>
              <a:rPr lang="ru-RU" spc="-1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игры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баскетбол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или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катания</a:t>
            </a:r>
            <a:r>
              <a:rPr lang="ru-RU" spc="-3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на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велосипеде</a:t>
            </a:r>
            <a:r>
              <a:rPr lang="ru-RU" spc="-3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50" dirty="0" smtClean="0">
                <a:solidFill>
                  <a:srgbClr val="4764AD"/>
                </a:solidFill>
                <a:latin typeface="Tahoma"/>
                <a:cs typeface="Tahoma"/>
              </a:rPr>
              <a:t>–</a:t>
            </a:r>
            <a:endParaRPr lang="ru-RU" dirty="0" smtClean="0">
              <a:latin typeface="Tahoma"/>
              <a:cs typeface="Tahoma"/>
            </a:endParaRPr>
          </a:p>
          <a:p>
            <a:pPr marL="12700" marR="583565">
              <a:lnSpc>
                <a:spcPct val="100000"/>
              </a:lnSpc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это</a:t>
            </a:r>
            <a:r>
              <a:rPr lang="ru-RU" spc="-3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минимум</a:t>
            </a:r>
            <a:r>
              <a:rPr lang="ru-RU" spc="-3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физической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нагрузки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для</a:t>
            </a:r>
            <a:r>
              <a:rPr lang="ru-RU" spc="-4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растущего организма.</a:t>
            </a:r>
            <a:endParaRPr lang="ru-RU" dirty="0">
              <a:latin typeface="Tahoma"/>
              <a:cs typeface="Tahoma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34168" y="3848670"/>
            <a:ext cx="3350526" cy="2085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150" marR="5080" indent="-127000" algn="r">
              <a:lnSpc>
                <a:spcPct val="100000"/>
              </a:lnSpc>
              <a:spcBef>
                <a:spcPts val="95"/>
              </a:spcBef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Необходимую</a:t>
            </a:r>
            <a:r>
              <a:rPr lang="ru-RU" spc="-8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нагрузку</a:t>
            </a:r>
            <a:r>
              <a:rPr lang="ru-RU" spc="-10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также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дадут</a:t>
            </a:r>
            <a:r>
              <a:rPr lang="ru-RU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два</a:t>
            </a:r>
            <a:r>
              <a:rPr lang="ru-RU" spc="-3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часа,</a:t>
            </a:r>
            <a:r>
              <a:rPr lang="ru-RU" spc="-2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пройденных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быстрым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шагом</a:t>
            </a:r>
            <a:r>
              <a:rPr lang="ru-RU" spc="-5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или</a:t>
            </a:r>
            <a:endParaRPr lang="ru-RU" dirty="0" smtClean="0">
              <a:latin typeface="Tahoma"/>
              <a:cs typeface="Tahoma"/>
            </a:endParaRPr>
          </a:p>
          <a:p>
            <a:pPr marL="12700" marR="5080" indent="662940" algn="r">
              <a:lnSpc>
                <a:spcPct val="100000"/>
              </a:lnSpc>
            </a:pP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потраченных</a:t>
            </a:r>
            <a:r>
              <a:rPr lang="ru-RU" spc="-5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на</a:t>
            </a:r>
            <a:r>
              <a:rPr lang="ru-RU" spc="-6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помощь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в</a:t>
            </a:r>
            <a:r>
              <a:rPr lang="ru-RU" spc="-50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уборке</a:t>
            </a:r>
            <a:r>
              <a:rPr lang="ru-RU" spc="-2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квартиры</a:t>
            </a:r>
            <a:r>
              <a:rPr lang="ru-RU" spc="-3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dirty="0" smtClean="0">
                <a:solidFill>
                  <a:srgbClr val="4764AD"/>
                </a:solidFill>
                <a:latin typeface="Tahoma"/>
                <a:cs typeface="Tahoma"/>
              </a:rPr>
              <a:t>или</a:t>
            </a:r>
            <a:r>
              <a:rPr lang="ru-RU" spc="-45" dirty="0" smtClean="0">
                <a:solidFill>
                  <a:srgbClr val="4764AD"/>
                </a:solidFill>
                <a:latin typeface="Tahoma"/>
                <a:cs typeface="Tahoma"/>
              </a:rPr>
              <a:t> </a:t>
            </a:r>
            <a:r>
              <a:rPr lang="ru-RU" spc="-10" dirty="0" smtClean="0">
                <a:solidFill>
                  <a:srgbClr val="4764AD"/>
                </a:solidFill>
                <a:latin typeface="Tahoma"/>
                <a:cs typeface="Tahoma"/>
              </a:rPr>
              <a:t>гаража.</a:t>
            </a:r>
            <a:endParaRPr lang="ru-RU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545</TotalTime>
  <Words>426</Words>
  <Application>Microsoft Office PowerPoint</Application>
  <PresentationFormat>Экран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Цель проекта: формирование здорового образа жизни и отрицательного отношения к вредным привычкам.  Задачи проекта: - выяснить, что такое здоровье, здоровый образ жизни; - выделить основные компоненты здорового образа жизни; - провести анкетирование в классе.   Объект проекта: здоровье человека.  Предмет проекта: образ жизни человека.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Teacher1</cp:lastModifiedBy>
  <cp:revision>21</cp:revision>
  <dcterms:created xsi:type="dcterms:W3CDTF">2013-11-19T05:52:05Z</dcterms:created>
  <dcterms:modified xsi:type="dcterms:W3CDTF">2025-02-27T14:54:07Z</dcterms:modified>
</cp:coreProperties>
</file>