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14"/>
  </p:notesMasterIdLst>
  <p:sldIdLst>
    <p:sldId id="256" r:id="rId2"/>
    <p:sldId id="277" r:id="rId3"/>
    <p:sldId id="274" r:id="rId4"/>
    <p:sldId id="258" r:id="rId5"/>
    <p:sldId id="259" r:id="rId6"/>
    <p:sldId id="280" r:id="rId7"/>
    <p:sldId id="260" r:id="rId8"/>
    <p:sldId id="279" r:id="rId9"/>
    <p:sldId id="273" r:id="rId10"/>
    <p:sldId id="267" r:id="rId11"/>
    <p:sldId id="268" r:id="rId12"/>
    <p:sldId id="270" r:id="rId13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120" autoAdjust="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EF6413-A7B9-4967-BA38-BA0B1C52586C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2904D-1E26-49F6-85B1-FDBB670BF2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4945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2904D-1E26-49F6-85B1-FDBB670BF22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2904D-1E26-49F6-85B1-FDBB670BF22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872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2904D-1E26-49F6-85B1-FDBB670BF22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7895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3067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5029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9633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6281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5189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591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857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979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877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61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684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98CEE-3EE4-4204-A7B7-D23CF30CFA24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6E36E-1976-4918-9A81-5EA642DBE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375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vokrugsveta.ru/quiz/218/" TargetMode="External"/><Relationship Id="rId5" Type="http://schemas.openxmlformats.org/officeDocument/2006/relationships/hyperlink" Target="mailto:dom@kotodom.ru" TargetMode="External"/><Relationship Id="rId4" Type="http://schemas.openxmlformats.org/officeDocument/2006/relationships/image" Target="../media/image4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goodnewsanimal.ru/_nw/38/53932073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oman-happy.ru/uploads/posts/2011-02/1297512257_f_602885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2844" y="357166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kern="10" dirty="0">
              <a:ln w="9525" cap="rnd">
                <a:solidFill>
                  <a:srgbClr val="800080"/>
                </a:solidFill>
                <a:prstDash val="sysDot"/>
                <a:round/>
                <a:headEnd/>
                <a:tailEnd/>
              </a:ln>
              <a:solidFill>
                <a:srgbClr val="0070C0"/>
              </a:solidFill>
              <a:latin typeface="Impact"/>
              <a:cs typeface="Lucida Sans Unicode" pitchFamily="34" charset="0"/>
            </a:endParaRPr>
          </a:p>
          <a:p>
            <a:pPr algn="ctr">
              <a:defRPr/>
            </a:pPr>
            <a:r>
              <a:rPr lang="ru-RU" sz="6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«Кошки - лекари»</a:t>
            </a:r>
            <a:endParaRPr lang="ru-RU" sz="2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sz="2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Девиз: «Прежде чем к врачу</a:t>
            </a:r>
          </a:p>
          <a:p>
            <a:pPr algn="r">
              <a:defRPr/>
            </a:pPr>
            <a:r>
              <a:rPr lang="ru-RU" sz="2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идти и лечить болезни,</a:t>
            </a:r>
          </a:p>
          <a:p>
            <a:pPr algn="r">
              <a:defRPr/>
            </a:pPr>
            <a:r>
              <a:rPr lang="ru-RU" sz="2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кошку в доме заведи -</a:t>
            </a:r>
          </a:p>
          <a:p>
            <a:pPr algn="r">
              <a:defRPr/>
            </a:pPr>
            <a:r>
              <a:rPr lang="ru-RU" sz="2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будет всем полезней!»</a:t>
            </a:r>
          </a:p>
          <a:p>
            <a:pPr>
              <a:defRPr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ru-RU" sz="1400" b="1" dirty="0">
              <a:solidFill>
                <a:srgbClr val="0070C0"/>
              </a:solidFill>
            </a:endParaRPr>
          </a:p>
          <a:p>
            <a:pPr>
              <a:defRPr/>
            </a:pPr>
            <a:endParaRPr lang="ru-RU" sz="1400" b="1" dirty="0" smtClean="0">
              <a:solidFill>
                <a:srgbClr val="0070C0"/>
              </a:solidFill>
            </a:endParaRPr>
          </a:p>
          <a:p>
            <a:pPr>
              <a:defRPr/>
            </a:pPr>
            <a:r>
              <a:rPr lang="ru-RU" sz="1400" b="1" dirty="0" smtClean="0">
                <a:solidFill>
                  <a:srgbClr val="0070C0"/>
                </a:solidFill>
              </a:rPr>
              <a:t>Автор:  ученица 4 б класса 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0070C0"/>
                </a:solidFill>
              </a:rPr>
              <a:t>МАОУ Покровской </a:t>
            </a:r>
            <a:r>
              <a:rPr lang="ru-RU" sz="1400" b="1" dirty="0">
                <a:solidFill>
                  <a:srgbClr val="0070C0"/>
                </a:solidFill>
              </a:rPr>
              <a:t>СОШ      </a:t>
            </a:r>
          </a:p>
          <a:p>
            <a:pPr>
              <a:defRPr/>
            </a:pPr>
            <a:r>
              <a:rPr lang="ru-RU" sz="1400" b="1" dirty="0">
                <a:solidFill>
                  <a:srgbClr val="0070C0"/>
                </a:solidFill>
              </a:rPr>
              <a:t>Руководители: </a:t>
            </a:r>
            <a:endParaRPr lang="ru-RU" sz="1400" b="1" i="1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ru-RU" sz="1400" b="1" dirty="0" smtClean="0">
                <a:solidFill>
                  <a:srgbClr val="0070C0"/>
                </a:solidFill>
              </a:rPr>
              <a:t>Патрушева И.В.</a:t>
            </a:r>
            <a:endParaRPr lang="ru-RU" sz="1400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ru-RU" sz="1400" b="1" dirty="0" smtClean="0">
                <a:solidFill>
                  <a:srgbClr val="0070C0"/>
                </a:solidFill>
              </a:rPr>
              <a:t>2025 </a:t>
            </a:r>
            <a:r>
              <a:rPr lang="ru-RU" sz="1400" b="1" dirty="0">
                <a:solidFill>
                  <a:srgbClr val="0070C0"/>
                </a:solidFill>
              </a:rPr>
              <a:t>г.</a:t>
            </a:r>
          </a:p>
          <a:p>
            <a:pPr algn="ctr"/>
            <a:endParaRPr lang="ru-RU" sz="1400" dirty="0">
              <a:solidFill>
                <a:srgbClr val="FF000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68295" y="300476"/>
            <a:ext cx="4357718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glow rad="101600">
              <a:schemeClr val="tx1">
                <a:lumMod val="50000"/>
                <a:lumOff val="50000"/>
                <a:alpha val="6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«Кошка берёт на себя всю отрицательную энергетику, наполняя человека положительными вибрациями»</a:t>
            </a:r>
          </a:p>
          <a:p>
            <a:pPr algn="r">
              <a:defRPr/>
            </a:pP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Юрий </a:t>
            </a:r>
            <a:r>
              <a:rPr lang="ru-RU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Куклачёв</a:t>
            </a:r>
            <a:endParaRPr lang="ru-RU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dirty="0" smtClean="0"/>
              <a:t>«Кошка берёт на себя всю отрицательную энергетику, наполняя человека положительными вибрациями» — Юрий </a:t>
            </a:r>
            <a:r>
              <a:rPr lang="ru-RU" dirty="0" err="1" smtClean="0"/>
              <a:t>Куклач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928670"/>
            <a:ext cx="3703265" cy="2643206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2844" y="357166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altLang="ru-RU" sz="28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altLang="ru-RU" sz="2800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altLang="ru-RU" sz="28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altLang="ru-RU" sz="2800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altLang="ru-RU" sz="2800" b="1" dirty="0" smtClean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altLang="ru-RU" sz="2800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altLang="ru-RU" sz="28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800" b="1" dirty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81171" y="357166"/>
            <a:ext cx="4357718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00B0F0"/>
                </a:solidFill>
              </a:rPr>
              <a:t>РЕЗУЛЬТАТЫ ИССЛЕДОВАНИЯ</a:t>
            </a:r>
            <a:r>
              <a:rPr lang="ru-RU" altLang="ru-RU" sz="1400" b="1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altLang="ru-RU" sz="1600" b="1" dirty="0" smtClean="0">
                <a:solidFill>
                  <a:schemeClr val="tx1"/>
                </a:solidFill>
              </a:rPr>
              <a:t>Изучив  литературу  о кошках, я познакомилась с разными методиками и научными фактами использования энергии кошек и их воздействия на организм человека.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sz="2800" b="1" dirty="0" smtClean="0">
              <a:solidFill>
                <a:srgbClr val="00B0F0"/>
              </a:solidFill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В результате  я пришла к выводу, что гипотеза, выдвинутая в моей работе, полностью подтвердилась.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Кошки способны угадывать больные места своего </a:t>
            </a:r>
            <a:r>
              <a:rPr lang="ru-RU" altLang="ru-RU" sz="1600" b="1" dirty="0" err="1" smtClean="0">
                <a:solidFill>
                  <a:schemeClr val="tx1"/>
                </a:solidFill>
                <a:cs typeface="Times New Roman" pitchFamily="18" charset="0"/>
              </a:rPr>
              <a:t>хозяина.Они</a:t>
            </a: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 чувствуют все неполадки в нашем организме.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Кошки- универсальные лекари- они нормализуют наш </a:t>
            </a:r>
            <a:r>
              <a:rPr lang="ru-RU" altLang="ru-RU" sz="1600" b="1" dirty="0" err="1" smtClean="0">
                <a:solidFill>
                  <a:schemeClr val="tx1"/>
                </a:solidFill>
                <a:cs typeface="Times New Roman" pitchFamily="18" charset="0"/>
              </a:rPr>
              <a:t>энергообмен</a:t>
            </a: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600" b="1" dirty="0">
              <a:solidFill>
                <a:schemeClr val="tx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1027" name="Picture 3" descr="C:\Users\user\Desktop\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71876"/>
            <a:ext cx="3448844" cy="2362200"/>
          </a:xfrm>
          <a:prstGeom prst="rect">
            <a:avLst/>
          </a:prstGeom>
          <a:noFill/>
        </p:spPr>
      </p:pic>
      <p:pic>
        <p:nvPicPr>
          <p:cNvPr id="1028" name="Picture 4" descr="C:\Users\user\Desktop\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714356"/>
            <a:ext cx="3313107" cy="2424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540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2844" y="357166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3200" b="1" dirty="0" smtClean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ru-RU" altLang="ru-RU" sz="3200" b="1" dirty="0" smtClean="0">
                <a:solidFill>
                  <a:srgbClr val="00B0F0"/>
                </a:solidFill>
                <a:latin typeface="+mj-lt"/>
                <a:cs typeface="Times New Roman" pitchFamily="18" charset="0"/>
              </a:rPr>
              <a:t>ЗАКЛЮЧЕНИЕ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alt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Людям нужны кошки. Просто необходимы.</a:t>
            </a:r>
            <a:r>
              <a:rPr lang="ru-RU" sz="1400" b="1" dirty="0">
                <a:solidFill>
                  <a:schemeClr val="tx1"/>
                </a:solidFill>
              </a:rPr>
              <a:t> Г</a:t>
            </a:r>
            <a:r>
              <a:rPr lang="ru-RU" sz="1400" b="1" dirty="0" smtClean="0">
                <a:solidFill>
                  <a:schemeClr val="tx1"/>
                </a:solidFill>
              </a:rPr>
              <a:t>лавным </a:t>
            </a:r>
            <a:r>
              <a:rPr lang="ru-RU" sz="1400" b="1" dirty="0">
                <a:solidFill>
                  <a:schemeClr val="tx1"/>
                </a:solidFill>
              </a:rPr>
              <a:t>секретом успешного лечения кошками, является, в первую очередь, взаимная любовь между вами и вашим четвероногим мохнатым питомцем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>
                <a:solidFill>
                  <a:schemeClr val="tx1"/>
                </a:solidFill>
              </a:rPr>
              <a:t>Кошку никогда не надо  специально заставлять вас подлечить , ведь, имея с вами тесную духовную и энергетическую связь, заботу с вашей стороны, ваш пушистый друг или подружка всегда придет  на помощь в самый нужный момент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  <a:r>
              <a:rPr lang="ru-RU" sz="1400" b="1" dirty="0">
                <a:solidFill>
                  <a:schemeClr val="tx1"/>
                </a:solidFill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</a:rPr>
              <a:t>Оказав так сказать первую медицинскую помощь.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b="1" dirty="0" smtClean="0">
                <a:solidFill>
                  <a:schemeClr val="tx1"/>
                </a:solidFill>
              </a:rPr>
              <a:t>Кошки </a:t>
            </a:r>
            <a:r>
              <a:rPr lang="ru-RU" sz="1400" b="1" dirty="0">
                <a:solidFill>
                  <a:schemeClr val="tx1"/>
                </a:solidFill>
              </a:rPr>
              <a:t>– самые любимые домашние </a:t>
            </a:r>
            <a:r>
              <a:rPr lang="ru-RU" sz="1400" b="1" dirty="0" smtClean="0">
                <a:solidFill>
                  <a:schemeClr val="tx1"/>
                </a:solidFill>
              </a:rPr>
              <a:t>животные, которые создают уют и в большом особняке и в маленькой комнатке.</a:t>
            </a:r>
            <a:endParaRPr lang="ru-RU" sz="14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b="1" dirty="0">
                <a:solidFill>
                  <a:srgbClr val="00B0F0"/>
                </a:solidFill>
              </a:rPr>
              <a:t>Любите кошек! Ухаживайте за ними! Мы в ответе за тех, кого приручили!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1400" b="1" dirty="0"/>
              <a:t> </a:t>
            </a:r>
          </a:p>
          <a:p>
            <a:pPr>
              <a:defRPr/>
            </a:pPr>
            <a:endParaRPr lang="ru-RU" sz="1400" b="1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altLang="ru-RU" sz="14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400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68295" y="300476"/>
            <a:ext cx="4357718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31" name="Рисунок 30" descr="Кошкотерапия. Лечение кошками.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14357"/>
            <a:ext cx="3468592" cy="19945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" name="Рисунок 33" descr="Кошкотерапия. Лечение кошками.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05300"/>
            <a:ext cx="3384376" cy="16040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466" y="3069652"/>
            <a:ext cx="1857375" cy="13430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6503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714876" y="286166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4800" b="1" dirty="0" smtClean="0">
                <a:solidFill>
                  <a:srgbClr val="00B0F0"/>
                </a:solidFill>
                <a:latin typeface="+mj-lt"/>
                <a:cs typeface="Lucida Sans Unicode" pitchFamily="34" charset="0"/>
              </a:rPr>
              <a:t>СПАСИБО ЗА ВНИМАНИЕ!</a:t>
            </a:r>
          </a:p>
          <a:p>
            <a:pPr algn="ctr"/>
            <a:endParaRPr lang="ru-RU" sz="4800" b="1" dirty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4800" b="1" dirty="0" smtClean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4800" b="1" dirty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4800" b="1" dirty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6491" y="286166"/>
            <a:ext cx="4357718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30" name="Picture 9" descr="C:\Users\Светлана\Desktop\КОШКИ\АНИМАШКИ\403325114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18850"/>
            <a:ext cx="4395908" cy="6096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6" descr="C:\Users\Светлана\Desktop\КОШКИ\АНИМАШКИ\469894159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41372"/>
            <a:ext cx="3458309" cy="347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609292"/>
            <a:ext cx="3120045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F0"/>
                </a:solidFill>
              </a:rPr>
              <a:t>ЛИТЕРАТУРА</a:t>
            </a:r>
            <a:endParaRPr lang="ru-RU" sz="3600" dirty="0">
              <a:solidFill>
                <a:srgbClr val="00B0F0"/>
              </a:solidFill>
            </a:endParaRPr>
          </a:p>
          <a:p>
            <a:r>
              <a:rPr lang="ru-RU" sz="1600" b="1" dirty="0"/>
              <a:t> </a:t>
            </a:r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600" dirty="0" err="1"/>
              <a:t>Боголюбский</a:t>
            </a:r>
            <a:r>
              <a:rPr lang="ru-RU" sz="1600" dirty="0"/>
              <a:t> С. Н.  Происхождение домашних животных, М., 1956;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600" dirty="0"/>
              <a:t>Иллюстрированная энциклопедия кошек, М.: </a:t>
            </a:r>
            <a:r>
              <a:rPr lang="ru-RU" sz="1600" dirty="0" err="1"/>
              <a:t>Олма</a:t>
            </a:r>
            <a:r>
              <a:rPr lang="ru-RU" sz="1600" dirty="0"/>
              <a:t>-Пресс, 2001. ISBN 5-224-02331-9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600" dirty="0"/>
              <a:t>Мей Дж. — «Все о породах кошек». ИД Кристалл, 2005. ISBN 5-9603-0015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600" dirty="0"/>
              <a:t>Мельников И. В. — «Энциклопедия кошек и их хозяев. Советы на каждый день». М.: Феникс, 2005. ISBN 5-222-05694-5.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600" u="sng" dirty="0">
                <a:hlinkClick r:id="rId5"/>
              </a:rPr>
              <a:t>dom@kotodom.ru</a:t>
            </a:r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600" u="sng" dirty="0">
                <a:hlinkClick r:id="rId6"/>
              </a:rPr>
              <a:t>www.vokrugsveta.ru/quiz/218/</a:t>
            </a:r>
            <a:endParaRPr lang="ru-RU" sz="1600" dirty="0"/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408542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2844" y="357166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Кошка – одно из самых любимых и почитаемых животных.</a:t>
            </a: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Кошка является красивым, умным, ласковым и преданным созданием. </a:t>
            </a: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Кошки живут с нами с древних времён и стали воплощением уюта.</a:t>
            </a: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Кошки независимы, но очень привязаны к человеку и месту жительства, в котором обитают.</a:t>
            </a: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Кошки, единственные животные которое приблизилось к людям по собственной воле.</a:t>
            </a: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r>
              <a:rPr lang="ru-RU" sz="1600" dirty="0" smtClean="0"/>
              <a:t>Кошки живут с нами с давних времен и стали для нас воплощением домашнего уюта. </a:t>
            </a: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6282" y="357166"/>
            <a:ext cx="4357718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altLang="ru-RU" b="1" dirty="0" smtClean="0">
                <a:solidFill>
                  <a:srgbClr val="00B0F0"/>
                </a:solidFill>
                <a:cs typeface="Times New Roman" pitchFamily="18" charset="0"/>
              </a:rPr>
              <a:t>ЦЕЛЬ ПРОЕКТА</a:t>
            </a:r>
          </a:p>
          <a:p>
            <a:pPr marL="342900" lvl="5" indent="-342900" fontAlgn="base">
              <a:spcAft>
                <a:spcPct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 влияния кошки на самочувствие человека.</a:t>
            </a: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b="1" dirty="0" smtClean="0">
                <a:solidFill>
                  <a:srgbClr val="00B0F0"/>
                </a:solidFill>
                <a:cs typeface="Times New Roman" pitchFamily="18" charset="0"/>
              </a:rPr>
              <a:t>ЗАДАЧИ</a:t>
            </a:r>
            <a:endParaRPr lang="ru-RU" altLang="ru-RU" sz="1600" b="1" dirty="0" smtClean="0"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Подобрать и обработать информацию по данной теме.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Провести наблюдения за поведением своей  кошки.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alt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Провести анкетирование, сделать вывод о проделанной работе.</a:t>
            </a:r>
            <a:endParaRPr lang="ru-RU" alt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3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6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7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8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pic>
        <p:nvPicPr>
          <p:cNvPr id="33" name="Picture 4" descr="http://goodnewsanimal.ru/_nw/38/s53932073.jpg">
            <a:hlinkClick r:id="rId3" tooltip="Нажмите, для просмотра в полном размере...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70" y="4857760"/>
            <a:ext cx="2714644" cy="13628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4" name="Picture 2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642918"/>
            <a:ext cx="2857520" cy="1571637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76631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2844" y="357166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r>
              <a:rPr lang="ru-RU" altLang="ru-RU" sz="2400" b="1" dirty="0" smtClean="0">
                <a:solidFill>
                  <a:srgbClr val="00B0F0"/>
                </a:solidFill>
              </a:rPr>
              <a:t>ГИПОТЕЗА (ПРЕДПОЛОЖЕНИЕ)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chemeClr val="tx1"/>
                </a:solidFill>
              </a:rPr>
              <a:t>Кошки способны лечить человека.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b="1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endParaRPr lang="ru-RU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r>
              <a:rPr lang="ru-RU" altLang="ru-RU" sz="2400" b="1" dirty="0" smtClean="0">
                <a:solidFill>
                  <a:srgbClr val="00B0F0"/>
                </a:solidFill>
              </a:rPr>
              <a:t>ОБЪЕКТ ИССЛЕДОВАНИЯ</a:t>
            </a:r>
          </a:p>
          <a:p>
            <a:pPr marL="285750" indent="-285750" algn="ctr">
              <a:buFont typeface="Wingdings" panose="05000000000000000000" pitchFamily="2" charset="2"/>
              <a:buChar char="v"/>
              <a:defRPr/>
            </a:pPr>
            <a:r>
              <a:rPr lang="ru-RU" altLang="ru-RU" b="1" dirty="0" smtClean="0">
                <a:solidFill>
                  <a:schemeClr val="tx1"/>
                </a:solidFill>
              </a:rPr>
              <a:t>Кошки и их роль в жизни человека.</a:t>
            </a:r>
            <a:endParaRPr lang="ru-RU" alt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6282" y="357166"/>
            <a:ext cx="4357718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r>
              <a:rPr lang="ru-RU" altLang="ru-RU" sz="2400" b="1" dirty="0" smtClean="0">
                <a:solidFill>
                  <a:srgbClr val="00B0F0"/>
                </a:solidFill>
              </a:rPr>
              <a:t>ПРЕДМЕТ ИССЛЕДОВАНИЯ</a:t>
            </a:r>
          </a:p>
          <a:p>
            <a:pPr algn="ctr">
              <a:buFont typeface="Wingdings" pitchFamily="2" charset="2"/>
              <a:buChar char="v"/>
              <a:defRPr/>
            </a:pPr>
            <a:r>
              <a:rPr lang="ru-RU" altLang="ru-RU" b="1" dirty="0" smtClean="0">
                <a:solidFill>
                  <a:schemeClr val="tx1"/>
                </a:solidFill>
              </a:rPr>
              <a:t>Целительные особенности кошек.</a:t>
            </a: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r>
              <a:rPr lang="ru-RU" altLang="ru-RU" sz="2400" b="1" dirty="0" smtClean="0">
                <a:solidFill>
                  <a:srgbClr val="00B0F0"/>
                </a:solidFill>
              </a:rPr>
              <a:t>ПРАКТИЧЕСКАЯ ЗНАЧИМОСТЬ РАБОТЫ</a:t>
            </a:r>
          </a:p>
          <a:p>
            <a:pPr marL="285750" indent="-285750" algn="ctr">
              <a:buFont typeface="Wingdings" panose="05000000000000000000" pitchFamily="2" charset="2"/>
              <a:buChar char="v"/>
              <a:defRPr/>
            </a:pPr>
            <a:r>
              <a:rPr lang="ru-RU" altLang="ru-RU" b="1" dirty="0" smtClean="0">
                <a:solidFill>
                  <a:schemeClr val="tx1"/>
                </a:solidFill>
              </a:rPr>
              <a:t>Данная работа поможет расширить кругозор ребят о домашних питомцах.</a:t>
            </a:r>
          </a:p>
          <a:p>
            <a:pPr marL="285750" indent="-285750" algn="ctr">
              <a:buFont typeface="Wingdings" panose="05000000000000000000" pitchFamily="2" charset="2"/>
              <a:buChar char="v"/>
              <a:defRPr/>
            </a:pPr>
            <a:r>
              <a:rPr lang="ru-RU" altLang="ru-RU" b="1" dirty="0" smtClean="0">
                <a:solidFill>
                  <a:schemeClr val="tx1"/>
                </a:solidFill>
              </a:rPr>
              <a:t>Сформировать доброе отношение к домашним животным.</a:t>
            </a: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altLang="ru-RU" sz="2400" b="1" dirty="0" smtClean="0">
              <a:solidFill>
                <a:srgbClr val="00B0F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  <a:defRPr/>
            </a:pPr>
            <a:endParaRPr lang="ru-RU" altLang="ru-RU" b="1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  <a:defRPr/>
            </a:pPr>
            <a:endParaRPr lang="ru-RU" altLang="ru-RU" b="1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  <a:defRPr/>
            </a:pPr>
            <a:endParaRPr lang="ru-RU" altLang="ru-RU" b="1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  <a:defRPr/>
            </a:pPr>
            <a:endParaRPr lang="ru-RU" altLang="ru-RU" b="1" dirty="0">
              <a:solidFill>
                <a:schemeClr val="tx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B0F0"/>
                </a:solidFill>
              </a:endParaRPr>
            </a:p>
          </p:txBody>
        </p:sp>
      </p:grpSp>
      <p:pic>
        <p:nvPicPr>
          <p:cNvPr id="31" name="Picture 2" descr="Как кошки лечат людей?!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571480"/>
            <a:ext cx="2448272" cy="14964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1857364"/>
            <a:ext cx="3310270" cy="1857388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Picture 2" descr="http://natural-medicine.ru/uploads/posts/2010-06/1277114721_c6c4f1e216a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99" y="3714752"/>
            <a:ext cx="2756506" cy="14287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6631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2844" y="357166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defRPr/>
            </a:pPr>
            <a:r>
              <a:rPr lang="ru-RU" altLang="ru-RU" sz="2400" b="1" dirty="0" smtClean="0">
                <a:solidFill>
                  <a:srgbClr val="00B0F0"/>
                </a:solidFill>
                <a:cs typeface="Times New Roman" pitchFamily="18" charset="0"/>
              </a:rPr>
              <a:t>Актуальность темы</a:t>
            </a: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schemeClr val="tx1"/>
                </a:solidFill>
                <a:cs typeface="Times New Roman" pitchFamily="18" charset="0"/>
              </a:rPr>
              <a:t>Данная тема актуальна, так как в настоящее время в медицине все чаще используются </a:t>
            </a: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нетрадиционные методы </a:t>
            </a:r>
            <a:r>
              <a:rPr lang="ru-RU" altLang="ru-RU" sz="1600" b="1" dirty="0">
                <a:solidFill>
                  <a:schemeClr val="tx1"/>
                </a:solidFill>
                <a:cs typeface="Times New Roman" pitchFamily="18" charset="0"/>
              </a:rPr>
              <a:t>лечения</a:t>
            </a: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  <a:p>
            <a:pPr lvl="1">
              <a:defRPr/>
            </a:pPr>
            <a:endParaRPr lang="ru-RU" altLang="ru-RU" sz="1600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Домашние </a:t>
            </a:r>
            <a:r>
              <a:rPr lang="ru-RU" altLang="ru-RU" sz="1600" b="1" dirty="0">
                <a:solidFill>
                  <a:schemeClr val="tx1"/>
                </a:solidFill>
                <a:cs typeface="Times New Roman" pitchFamily="18" charset="0"/>
              </a:rPr>
              <a:t>животные способны избавить человека от многих серьезных заболеваний</a:t>
            </a:r>
            <a:r>
              <a:rPr lang="ru-RU" altLang="ru-RU" sz="1600" b="1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  <a:defRPr/>
            </a:pPr>
            <a:endParaRPr lang="ru-RU" altLang="ru-RU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ru-RU" altLang="ru-RU" sz="16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94595" y="176478"/>
            <a:ext cx="4357718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altLang="ru-RU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b="1" dirty="0" smtClean="0">
                <a:solidFill>
                  <a:srgbClr val="00B0F0"/>
                </a:solidFill>
                <a:cs typeface="Times New Roman" pitchFamily="18" charset="0"/>
              </a:rPr>
              <a:t>ИСТОРИЯ ПРОИСХОЖДЕНИЯ КОШЕК</a:t>
            </a:r>
            <a:endParaRPr lang="ru-RU" altLang="ru-RU" b="1" dirty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r">
              <a:defRPr/>
            </a:pPr>
            <a:r>
              <a:rPr lang="ru-RU" altLang="ru-RU" b="1" dirty="0" smtClean="0">
                <a:solidFill>
                  <a:srgbClr val="00B0F0"/>
                </a:solidFill>
                <a:cs typeface="Times New Roman" pitchFamily="18" charset="0"/>
              </a:rPr>
              <a:t> Библейская</a:t>
            </a:r>
          </a:p>
          <a:p>
            <a:pPr algn="ctr">
              <a:defRPr/>
            </a:pPr>
            <a:r>
              <a:rPr lang="ru-RU" altLang="ru-RU" sz="1400" b="1" dirty="0" smtClean="0">
                <a:solidFill>
                  <a:srgbClr val="00B0F0"/>
                </a:solidFill>
                <a:cs typeface="Times New Roman" pitchFamily="18" charset="0"/>
              </a:rPr>
              <a:t>         </a:t>
            </a: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r">
              <a:defRPr/>
            </a:pPr>
            <a:r>
              <a:rPr lang="ru-RU" altLang="ru-RU" sz="1400" b="1" dirty="0" smtClean="0">
                <a:solidFill>
                  <a:srgbClr val="00B0F0"/>
                </a:solidFill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>
              <a:defRPr/>
            </a:pPr>
            <a:r>
              <a:rPr lang="ru-RU" altLang="ru-RU" b="1" dirty="0" smtClean="0">
                <a:solidFill>
                  <a:srgbClr val="00B0F0"/>
                </a:solidFill>
                <a:cs typeface="Times New Roman" pitchFamily="18" charset="0"/>
              </a:rPr>
              <a:t>Научная</a:t>
            </a: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ru-RU" alt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Инопланетная</a:t>
            </a: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altLang="ru-RU" sz="1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Божественная</a:t>
            </a: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5">
              <a:defRPr/>
            </a:pP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а.БожественББона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altLang="ru-RU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ru-RU" altLang="ru-RU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741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6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8" name="AutoShape 1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0" name="AutoShape 1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2" name="AutoShape 1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4" name="AutoShape 1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6" name="AutoShape 1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857232"/>
            <a:ext cx="1714512" cy="1143008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2143116"/>
            <a:ext cx="1719290" cy="1143008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AutoShape 6" descr="blob:https://web.whatsapp.com/7c3017c1-b823-4d8e-94e6-5f1a965045f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blob:https://web.whatsapp.com/7c3017c1-b823-4d8e-94e6-5f1a965045f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7" name="Picture 9" descr="C:\Users\user\Desktop\WhatsApp Image 2025-02-17 at 20.07.09 (1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3786190"/>
            <a:ext cx="1928826" cy="2476411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9" name="Picture 11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3643314"/>
            <a:ext cx="1875368" cy="1214446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21" name="Picture 13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9454" y="5143512"/>
            <a:ext cx="1791214" cy="1143032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77493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85728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r>
              <a:rPr lang="ru-RU" sz="1400" b="1" dirty="0" smtClean="0">
                <a:solidFill>
                  <a:srgbClr val="00B0F0"/>
                </a:solidFill>
                <a:cs typeface="Lucida Sans Unicode" pitchFamily="34" charset="0"/>
              </a:rPr>
              <a:t>Кремовые тонизируют энергетику хозяина</a:t>
            </a: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r>
              <a:rPr lang="ru-RU" sz="1400" b="1" dirty="0" smtClean="0">
                <a:solidFill>
                  <a:srgbClr val="00B0F0"/>
                </a:solidFill>
                <a:cs typeface="Lucida Sans Unicode" pitchFamily="34" charset="0"/>
              </a:rPr>
              <a:t>Кошки чёрного окраса «берут на себя» отрицательную энергию вдвое больше, чем другие окрасы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17762" y="272131"/>
            <a:ext cx="4131792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00B0F0"/>
                </a:solidFill>
              </a:rPr>
              <a:t>Серо-голубые кошки – успокаивают.</a:t>
            </a:r>
          </a:p>
          <a:p>
            <a:pPr algn="ctr">
              <a:defRPr/>
            </a:pPr>
            <a:endParaRPr lang="ru-RU" sz="1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42" name="Picture 2" descr="Форум обо всем на свет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4" y="4071942"/>
            <a:ext cx="2207273" cy="14287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428596" y="500042"/>
            <a:ext cx="38576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B0F0"/>
                </a:solidFill>
              </a:rPr>
              <a:t>КОШКОТЕРАПИЯ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altLang="ru-RU" b="1" dirty="0" smtClean="0">
                <a:cs typeface="Times New Roman" pitchFamily="18" charset="0"/>
              </a:rPr>
              <a:t>Лечение больного, когда, наряду с лекарствами, ему предписано общение с кошкой.</a:t>
            </a:r>
            <a:endParaRPr lang="ru-RU" altLang="ru-RU" b="1" dirty="0"/>
          </a:p>
        </p:txBody>
      </p:sp>
      <p:pic>
        <p:nvPicPr>
          <p:cNvPr id="45" name="Picture 2" descr="Британский кремовый котик приглашает на вязку, Самар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017"/>
          <a:stretch/>
        </p:blipFill>
        <p:spPr bwMode="auto">
          <a:xfrm>
            <a:off x="1071538" y="1928802"/>
            <a:ext cx="2357422" cy="1553753"/>
          </a:xfrm>
          <a:prstGeom prst="round2Diag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Кот на счастье. 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64" b="12480"/>
          <a:stretch/>
        </p:blipFill>
        <p:spPr bwMode="auto">
          <a:xfrm flipH="1">
            <a:off x="5643570" y="428605"/>
            <a:ext cx="2281722" cy="13573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Box 48"/>
          <p:cNvSpPr txBox="1"/>
          <p:nvPr/>
        </p:nvSpPr>
        <p:spPr>
          <a:xfrm>
            <a:off x="5286380" y="1928802"/>
            <a:ext cx="335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B0F0"/>
                </a:solidFill>
              </a:rPr>
              <a:t>Рыжие – больше всех отдают положительную энергию</a:t>
            </a:r>
            <a:endParaRPr lang="ru-RU" sz="1400" dirty="0">
              <a:solidFill>
                <a:srgbClr val="00B0F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50" name="Picture 4" descr="Роскошная кошка Муся чудесного серо-голубого окраса в дар в добрые ру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2500306"/>
            <a:ext cx="2428892" cy="13608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5500694" y="4000505"/>
            <a:ext cx="3000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v"/>
              <a:defRPr/>
            </a:pPr>
            <a:r>
              <a:rPr lang="ru-RU" sz="1400" b="1" dirty="0" smtClean="0">
                <a:solidFill>
                  <a:srgbClr val="00B0F0"/>
                </a:solidFill>
              </a:rPr>
              <a:t>Серо-голубые кошки – успокаивают.</a:t>
            </a:r>
          </a:p>
          <a:p>
            <a:pPr algn="ctr">
              <a:defRPr/>
            </a:pPr>
            <a:endParaRPr lang="ru-RU" sz="1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53" name="Picture 2" descr="белая кошка - moj-kot.ru Мой кот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572008"/>
            <a:ext cx="2373319" cy="12144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5214942" y="5929330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ru-RU" altLang="ru-RU" sz="1400" b="1" dirty="0" smtClean="0">
                <a:solidFill>
                  <a:srgbClr val="00B0F0"/>
                </a:solidFill>
              </a:rPr>
              <a:t>Белые  считаются лечебными  по всем перечисленным показателям .</a:t>
            </a:r>
            <a:endParaRPr lang="ru-RU" altLang="ru-RU" sz="1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228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85728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r>
              <a:rPr lang="ru-RU" sz="1400" b="1" dirty="0" smtClean="0">
                <a:solidFill>
                  <a:srgbClr val="00B0F0"/>
                </a:solidFill>
                <a:cs typeface="Lucida Sans Unicode" pitchFamily="34" charset="0"/>
              </a:rPr>
              <a:t>Длинношерстные кошки – справляются с приступами депрессии, усталости, бессонницы.</a:t>
            </a: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ru-RU" sz="1400" b="1" dirty="0" smtClean="0">
              <a:solidFill>
                <a:srgbClr val="00B0F0"/>
              </a:solidFill>
              <a:cs typeface="Lucida Sans Unicode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r>
              <a:rPr lang="ru-RU" sz="1400" b="1" dirty="0" smtClean="0">
                <a:solidFill>
                  <a:srgbClr val="00B0F0"/>
                </a:solidFill>
                <a:cs typeface="Lucida Sans Unicode" pitchFamily="34" charset="0"/>
              </a:rPr>
              <a:t>Короткошерстные кошки – лечат сердечно сосудистые заболевания.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17762" y="272131"/>
            <a:ext cx="4131792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b="1" dirty="0" smtClean="0">
              <a:solidFill>
                <a:srgbClr val="00B0F0"/>
              </a:solidFill>
            </a:endParaRPr>
          </a:p>
          <a:p>
            <a:pPr algn="ctr">
              <a:defRPr/>
            </a:pPr>
            <a:endParaRPr lang="ru-RU" sz="1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428596" y="500042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B0F0"/>
                </a:solidFill>
              </a:rPr>
              <a:t>КОШКОТЕРАПИЯ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286380" y="2357430"/>
            <a:ext cx="33575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1400" dirty="0" smtClean="0">
                <a:solidFill>
                  <a:srgbClr val="00B0F0"/>
                </a:solidFill>
                <a:latin typeface="Lucida Sans Unicode" pitchFamily="34" charset="0"/>
                <a:cs typeface="Lucida Sans Unicode" pitchFamily="34" charset="0"/>
              </a:rPr>
              <a:t>Сиамские кошки – избавляют от простуды, убивая болезнетворные микробы в доме.</a:t>
            </a:r>
            <a:endParaRPr lang="ru-RU" sz="1400" dirty="0">
              <a:solidFill>
                <a:srgbClr val="00B0F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14942" y="5286388"/>
            <a:ext cx="35004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ru-RU" altLang="ru-RU" sz="1400" b="1" dirty="0" smtClean="0">
                <a:solidFill>
                  <a:srgbClr val="00B0F0"/>
                </a:solidFill>
              </a:rPr>
              <a:t>Бесшерстные кошки – благоприятно влияют на проблемы связанные с почками и печенью.</a:t>
            </a:r>
            <a:endParaRPr lang="ru-RU" altLang="ru-RU" sz="1400" b="1" dirty="0">
              <a:solidFill>
                <a:srgbClr val="00B0F0"/>
              </a:solidFill>
            </a:endParaRPr>
          </a:p>
        </p:txBody>
      </p:sp>
      <p:pic>
        <p:nvPicPr>
          <p:cNvPr id="33" name="Picture 2" descr="Картинка 92 из 368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1000108"/>
            <a:ext cx="2879840" cy="15653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Сиамская кош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571480"/>
            <a:ext cx="2643206" cy="15300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286124"/>
            <a:ext cx="2804795" cy="1681130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3500438"/>
            <a:ext cx="3063241" cy="1843688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35228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2844" y="357166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altLang="ru-RU" sz="14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3438" y="357166"/>
            <a:ext cx="4224185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r">
              <a:defRPr/>
            </a:pPr>
            <a:endParaRPr lang="ru-RU" alt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85720" y="642918"/>
            <a:ext cx="385765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altLang="ru-RU" sz="2400" b="1" dirty="0" smtClean="0">
                <a:solidFill>
                  <a:srgbClr val="00B0F0"/>
                </a:solidFill>
              </a:rPr>
              <a:t>ФЕЛИНОТЕРАПИЯ</a:t>
            </a:r>
            <a:endParaRPr lang="ru-RU" altLang="ru-RU" sz="2400" b="1" dirty="0" smtClean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ru-RU" altLang="ru-RU" b="1" dirty="0" smtClean="0"/>
              <a:t>(от латинского </a:t>
            </a:r>
            <a:r>
              <a:rPr lang="ru-RU" altLang="ru-RU" b="1" dirty="0" err="1" smtClean="0"/>
              <a:t>felis</a:t>
            </a:r>
            <a:r>
              <a:rPr lang="ru-RU" altLang="ru-RU" b="1" dirty="0" smtClean="0"/>
              <a:t> — кошка) — это методы профилактики и лечения различных заболеваний при помощи особого рода контактов с кошками.</a:t>
            </a:r>
            <a:endParaRPr lang="ru-RU" altLang="ru-RU" b="1" dirty="0"/>
          </a:p>
        </p:txBody>
      </p:sp>
      <p:pic>
        <p:nvPicPr>
          <p:cNvPr id="20481" name="Picture 1" descr="C:\Users\user\Desktop\WhatsApp Image 2025-02-17 at 20.07.0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500042"/>
            <a:ext cx="1743787" cy="1143008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3" name="Picture 3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571744"/>
            <a:ext cx="2931924" cy="1785950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5" name="Picture 5" descr="Picture background"/>
          <p:cNvPicPr>
            <a:picLocks noChangeAspect="1" noChangeArrowheads="1"/>
          </p:cNvPicPr>
          <p:nvPr/>
        </p:nvPicPr>
        <p:blipFill>
          <a:blip r:embed="rId6"/>
          <a:srcRect l="5859" t="23438" r="57812" b="39062"/>
          <a:stretch>
            <a:fillRect/>
          </a:stretch>
        </p:blipFill>
        <p:spPr bwMode="auto">
          <a:xfrm>
            <a:off x="1071538" y="4572008"/>
            <a:ext cx="2857552" cy="1714512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8" name="TextBox 37"/>
          <p:cNvSpPr txBox="1"/>
          <p:nvPr/>
        </p:nvSpPr>
        <p:spPr>
          <a:xfrm>
            <a:off x="5214942" y="1714488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Прогревание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5357818" y="300037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«Массаж» лапками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5429256" y="4643446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Урчание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5429256" y="6072206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Поглаживание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4786322"/>
            <a:ext cx="1864258" cy="1285884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86380" y="3500438"/>
            <a:ext cx="1714470" cy="1143007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29454" y="1785926"/>
            <a:ext cx="1714512" cy="1214446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97301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7079" y="300476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17762" y="272131"/>
            <a:ext cx="4131792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00034" y="785794"/>
            <a:ext cx="3714776" cy="289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B0F0"/>
                </a:solidFill>
              </a:rPr>
              <a:t>АНИМАЛОТЕРАПИЯ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b="1" dirty="0" smtClean="0"/>
              <a:t>Лечебные свойства различных животных известны человечеству уже достаточно давно. Существует даже специальный термин «</a:t>
            </a:r>
            <a:r>
              <a:rPr lang="ru-RU" altLang="ru-RU" b="1" dirty="0" err="1" smtClean="0"/>
              <a:t>анималотерапия</a:t>
            </a:r>
            <a:r>
              <a:rPr lang="ru-RU" altLang="ru-RU" b="1" dirty="0" smtClean="0"/>
              <a:t>» (от латинского "</a:t>
            </a:r>
            <a:r>
              <a:rPr lang="ru-RU" altLang="ru-RU" b="1" dirty="0" err="1" smtClean="0"/>
              <a:t>animal</a:t>
            </a:r>
            <a:r>
              <a:rPr lang="ru-RU" altLang="ru-RU" b="1" dirty="0" smtClean="0"/>
              <a:t>" - животное). Он обозначает систему лечения людей при помощи общения с животными.</a:t>
            </a:r>
            <a:endParaRPr lang="ru-RU" altLang="ru-RU" b="1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000504"/>
            <a:ext cx="2786082" cy="2071702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500042"/>
            <a:ext cx="2147040" cy="1717632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4572008"/>
            <a:ext cx="2065340" cy="1636712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2357430"/>
            <a:ext cx="1381134" cy="2071703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35228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7253" y="328821"/>
            <a:ext cx="4357718" cy="622985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4800" b="1" dirty="0" smtClean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4800" b="1" dirty="0" smtClean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2400" b="1" dirty="0" smtClean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2400" b="1" dirty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2400" b="1" dirty="0" smtClean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2400" b="1" dirty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2400" b="1" dirty="0" smtClean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2400" b="1" dirty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endParaRPr lang="ru-RU" sz="2400" b="1" dirty="0" smtClean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B0F0"/>
                </a:solidFill>
                <a:latin typeface="+mj-lt"/>
                <a:cs typeface="Lucida Sans Unicode" pitchFamily="34" charset="0"/>
              </a:rPr>
              <a:t>РЕЗУЛЬТАТЫ АНКЕТИРОВАНИЯ</a:t>
            </a:r>
            <a:endParaRPr lang="ru-RU" sz="2400" b="1" dirty="0">
              <a:solidFill>
                <a:srgbClr val="00B0F0"/>
              </a:solidFill>
              <a:latin typeface="+mj-lt"/>
              <a:cs typeface="Lucida Sans Unicode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68295" y="300476"/>
            <a:ext cx="4357718" cy="6286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algn="ctr"/>
            <a:r>
              <a:rPr lang="ru-RU" b="1" dirty="0" smtClean="0">
                <a:solidFill>
                  <a:srgbClr val="00B0F0"/>
                </a:solidFill>
                <a:latin typeface="Lucida Sans Unicode" pitchFamily="34" charset="0"/>
                <a:cs typeface="Lucida Sans Unicode" pitchFamily="34" charset="0"/>
              </a:rPr>
              <a:t>УЧАЩИХСЯ</a:t>
            </a:r>
            <a:endParaRPr lang="ru-RU" b="1" dirty="0">
              <a:solidFill>
                <a:srgbClr val="00B0F0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163653" y="609292"/>
            <a:ext cx="839223" cy="598697"/>
            <a:chOff x="4163653" y="609292"/>
            <a:chExt cx="839223" cy="598697"/>
          </a:xfrm>
        </p:grpSpPr>
        <p:sp>
          <p:nvSpPr>
            <p:cNvPr id="11" name="Блок-схема: узел 10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Блок-схема: узел 11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Арка 9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143372" y="5572140"/>
            <a:ext cx="839223" cy="598697"/>
            <a:chOff x="4163653" y="609292"/>
            <a:chExt cx="839223" cy="598697"/>
          </a:xfrm>
        </p:grpSpPr>
        <p:sp>
          <p:nvSpPr>
            <p:cNvPr id="15" name="Блок-схема: узел 14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узел 15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Арка 16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143372" y="3214686"/>
            <a:ext cx="839223" cy="598697"/>
            <a:chOff x="4163653" y="609292"/>
            <a:chExt cx="839223" cy="598697"/>
          </a:xfrm>
        </p:grpSpPr>
        <p:sp>
          <p:nvSpPr>
            <p:cNvPr id="19" name="Блок-схема: узел 18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Блок-схема: узел 19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Арка 20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143372" y="2000240"/>
            <a:ext cx="839223" cy="598697"/>
            <a:chOff x="4163653" y="609292"/>
            <a:chExt cx="839223" cy="598697"/>
          </a:xfrm>
        </p:grpSpPr>
        <p:sp>
          <p:nvSpPr>
            <p:cNvPr id="23" name="Блок-схема: узел 22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Блок-схема: узел 23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Арка 24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143372" y="4429132"/>
            <a:ext cx="839223" cy="598697"/>
            <a:chOff x="4163653" y="609292"/>
            <a:chExt cx="839223" cy="598697"/>
          </a:xfrm>
        </p:grpSpPr>
        <p:sp>
          <p:nvSpPr>
            <p:cNvPr id="27" name="Блок-схема: узел 26"/>
            <p:cNvSpPr>
              <a:spLocks noChangeAspect="1"/>
            </p:cNvSpPr>
            <p:nvPr/>
          </p:nvSpPr>
          <p:spPr>
            <a:xfrm>
              <a:off x="4714876" y="714356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Блок-схема: узел 27"/>
            <p:cNvSpPr>
              <a:spLocks noChangeAspect="1"/>
            </p:cNvSpPr>
            <p:nvPr/>
          </p:nvSpPr>
          <p:spPr>
            <a:xfrm>
              <a:off x="4163653" y="702390"/>
              <a:ext cx="288000" cy="288000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Арка 28"/>
            <p:cNvSpPr/>
            <p:nvPr/>
          </p:nvSpPr>
          <p:spPr>
            <a:xfrm>
              <a:off x="4234166" y="609292"/>
              <a:ext cx="700086" cy="598697"/>
            </a:xfrm>
            <a:prstGeom prst="blockArc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0954159"/>
              </p:ext>
            </p:extLst>
          </p:nvPr>
        </p:nvGraphicFramePr>
        <p:xfrm>
          <a:off x="500034" y="642918"/>
          <a:ext cx="8424936" cy="469561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6459118"/>
                <a:gridCol w="982909"/>
                <a:gridCol w="982909"/>
              </a:tblGrid>
              <a:tr h="4352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Вопросы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Нет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3336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1. Есть ли у вас дома кошка?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5774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2. Слышали ли вы о том, что кошки умеют лечить людей?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6673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</a:t>
                      </a:r>
                      <a:r>
                        <a:rPr lang="ru-RU" sz="2000" dirty="0" smtClean="0">
                          <a:effectLst/>
                        </a:rPr>
                        <a:t>. Помогала ли кошка кому </a:t>
                      </a:r>
                      <a:r>
                        <a:rPr lang="ru-RU" sz="2000" dirty="0">
                          <a:effectLst/>
                        </a:rPr>
                        <a:t>– </a:t>
                      </a:r>
                      <a:r>
                        <a:rPr lang="ru-RU" sz="2000" dirty="0" err="1">
                          <a:effectLst/>
                        </a:rPr>
                        <a:t>нибудь</a:t>
                      </a:r>
                      <a:r>
                        <a:rPr lang="ru-RU" sz="2000" dirty="0">
                          <a:effectLst/>
                        </a:rPr>
                        <a:t> в вашей </a:t>
                      </a:r>
                      <a:r>
                        <a:rPr lang="ru-RU" sz="2000" dirty="0" smtClean="0">
                          <a:effectLst/>
                        </a:rPr>
                        <a:t>семье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     </a:t>
                      </a:r>
                      <a:r>
                        <a:rPr lang="ru-RU" sz="2000" dirty="0">
                          <a:effectLst/>
                        </a:rPr>
                        <a:t>снимать стресс?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753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</a:t>
                      </a:r>
                      <a:r>
                        <a:rPr lang="ru-RU" sz="2000" dirty="0" smtClean="0">
                          <a:effectLst/>
                        </a:rPr>
                        <a:t>. </a:t>
                      </a:r>
                      <a:r>
                        <a:rPr lang="ru-RU" sz="2000" dirty="0">
                          <a:effectLst/>
                        </a:rPr>
                        <a:t>Правда, что кошки безошибочно определяют больное </a:t>
                      </a:r>
                      <a:endParaRPr lang="ru-RU" sz="20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     место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smtClean="0">
                          <a:effectLst/>
                        </a:rPr>
                        <a:t>стараются </a:t>
                      </a:r>
                      <a:r>
                        <a:rPr lang="ru-RU" sz="2000" dirty="0">
                          <a:effectLst/>
                        </a:rPr>
                        <a:t>прижаться к нему или лечь на него?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</a:rPr>
                        <a:t>14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866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</a:t>
                      </a:r>
                      <a:r>
                        <a:rPr lang="ru-RU" sz="2000" dirty="0" smtClean="0">
                          <a:effectLst/>
                        </a:rPr>
                        <a:t>. </a:t>
                      </a:r>
                      <a:r>
                        <a:rPr lang="ru-RU" sz="2000" dirty="0">
                          <a:effectLst/>
                        </a:rPr>
                        <a:t>Если насильно удерживать кошку у себя то лечебный </a:t>
                      </a:r>
                      <a:endParaRPr lang="ru-RU" sz="20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    эффект получит</a:t>
                      </a:r>
                      <a:r>
                        <a:rPr lang="ru-RU" sz="2000" baseline="0" dirty="0" smtClean="0">
                          <a:effectLst/>
                        </a:rPr>
                        <a:t>  </a:t>
                      </a:r>
                      <a:r>
                        <a:rPr lang="ru-RU" sz="2000" dirty="0" smtClean="0">
                          <a:effectLst/>
                        </a:rPr>
                        <a:t>человек</a:t>
                      </a:r>
                      <a:r>
                        <a:rPr lang="ru-RU" sz="2000" dirty="0">
                          <a:effectLst/>
                        </a:rPr>
                        <a:t>?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866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 Хотели бы</a:t>
                      </a:r>
                      <a:r>
                        <a:rPr lang="ru-RU" sz="20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узнать  методиках лечения с помощью кошек?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8451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ed280a664bda08c6613e3e5536d8f586650651"/>
</p:tagLst>
</file>

<file path=ppt/theme/theme1.xml><?xml version="1.0" encoding="utf-8"?>
<a:theme xmlns:a="http://schemas.openxmlformats.org/drawingml/2006/main" name="Групповой проект КОШКИ-ЛЕКАР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Групповой проект КОШКИ-ЛЕКАРИ</Template>
  <TotalTime>1179</TotalTime>
  <Words>666</Words>
  <Application>Microsoft Office PowerPoint</Application>
  <PresentationFormat>Экран (4:3)</PresentationFormat>
  <Paragraphs>309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Групповой проект КОШКИ-ЛЕКАРИ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Teacher1</cp:lastModifiedBy>
  <cp:revision>15</cp:revision>
  <dcterms:created xsi:type="dcterms:W3CDTF">2016-03-05T10:36:27Z</dcterms:created>
  <dcterms:modified xsi:type="dcterms:W3CDTF">2025-03-03T06:51:23Z</dcterms:modified>
</cp:coreProperties>
</file>