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heme/theme4.xml" ContentType="application/vnd.openxmlformats-officedocument.theme+xml"/>
  <Override PartName="/ppt/slideLayouts/slideLayout7.xml" ContentType="application/vnd.openxmlformats-officedocument.presentationml.slideLayout+xml"/>
  <Override PartName="/ppt/theme/theme5.xml" ContentType="application/vnd.openxmlformats-officedocument.theme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Masters/slideMaster6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4" r:id="rId3"/>
    <p:sldMasterId id="2147483656" r:id="rId4"/>
    <p:sldMasterId id="2147483658" r:id="rId5"/>
    <p:sldMasterId id="2147483682" r:id="rId6"/>
  </p:sldMasterIdLst>
  <p:sldIdLst>
    <p:sldId id="256" r:id="rId7"/>
    <p:sldId id="264" r:id="rId8"/>
    <p:sldId id="263" r:id="rId9"/>
    <p:sldId id="265" r:id="rId10"/>
    <p:sldId id="260" r:id="rId11"/>
    <p:sldId id="258" r:id="rId12"/>
    <p:sldId id="259" r:id="rId13"/>
    <p:sldId id="262" r:id="rId14"/>
    <p:sldId id="266" r:id="rId15"/>
    <p:sldId id="267" r:id="rId16"/>
  </p:sldIdLst>
  <p:sldSz cx="10080625" cy="567055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786" y="-90"/>
      </p:cViewPr>
      <p:guideLst>
        <p:guide orient="horz" pos="1786"/>
        <p:guide pos="317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Обыч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E275386-36B1-4719-8A07-A74263762169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Обычный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3640" y="70920"/>
            <a:ext cx="906912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59040" cy="35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565920" y="1326240"/>
            <a:ext cx="59040" cy="35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F40BE2B3-486F-46C5-B30E-BE220432F86D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Обычный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3640" y="70920"/>
            <a:ext cx="906912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59040" cy="35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/>
          </p:nvPr>
        </p:nvSpPr>
        <p:spPr>
          <a:xfrm>
            <a:off x="565920" y="1326240"/>
            <a:ext cx="59040" cy="35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BEA331B0-6377-45D2-AF85-ACD9997EB0A1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Обычный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3640" y="70920"/>
            <a:ext cx="906912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59040" cy="35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565920" y="1326240"/>
            <a:ext cx="59040" cy="35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7398ACD2-04C9-42C5-BF18-8873C8B1088F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Обычный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3640" y="70920"/>
            <a:ext cx="906912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59040" cy="169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/>
          </p:nvPr>
        </p:nvSpPr>
        <p:spPr>
          <a:xfrm>
            <a:off x="565920" y="1326240"/>
            <a:ext cx="59040" cy="35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/>
          </p:nvPr>
        </p:nvSpPr>
        <p:spPr>
          <a:xfrm>
            <a:off x="503640" y="1512360"/>
            <a:ext cx="59040" cy="169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68FEA194-FAF4-4141-B948-7950D5916283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Обычный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D543DD15-5BF6-4E57-8362-C945B3EC2EB4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Обычный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3640" y="70920"/>
            <a:ext cx="906912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59040" cy="35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/>
          </p:nvPr>
        </p:nvSpPr>
        <p:spPr>
          <a:xfrm>
            <a:off x="565920" y="1326240"/>
            <a:ext cx="59040" cy="35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89142899-240C-440E-B8F0-A89016044A8A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Обычный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503640" y="70920"/>
            <a:ext cx="9069120" cy="1250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59040" cy="169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/>
          </p:nvPr>
        </p:nvSpPr>
        <p:spPr>
          <a:xfrm>
            <a:off x="565920" y="1326240"/>
            <a:ext cx="59040" cy="35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/>
          </p:nvPr>
        </p:nvSpPr>
        <p:spPr>
          <a:xfrm>
            <a:off x="503640" y="1512360"/>
            <a:ext cx="59040" cy="169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0"/>
          </p:nvPr>
        </p:nvSpPr>
        <p:spPr/>
        <p:txBody>
          <a:bodyPr/>
          <a:lstStyle/>
          <a:p>
            <a:fld id="{8AD4ECF4-AA56-4A74-B53C-318338EBD261}" type="slidenum">
              <a:rPr/>
              <a:pPr/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5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ftr" idx="1"/>
          </p:nvPr>
        </p:nvSpPr>
        <p:spPr>
          <a:xfrm>
            <a:off x="3447000" y="5164920"/>
            <a:ext cx="3191040" cy="38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4" name="PlaceHolder 2"/>
          <p:cNvSpPr>
            <a:spLocks noGrp="1"/>
          </p:cNvSpPr>
          <p:nvPr>
            <p:ph type="sldNum" idx="2"/>
          </p:nvPr>
        </p:nvSpPr>
        <p:spPr>
          <a:xfrm>
            <a:off x="7227000" y="5164920"/>
            <a:ext cx="2344320" cy="38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554739F-7C53-4A26-B76D-37C5E9E7720D}" type="slidenum"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503640" y="5164920"/>
            <a:ext cx="2344320" cy="38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503640" y="558720"/>
            <a:ext cx="9069120" cy="27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121320" cy="74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432000" lvl="1" indent="-216000">
              <a:spcBef>
                <a:spcPts val="11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Второй уровень структуры</a:t>
            </a:r>
          </a:p>
          <a:p>
            <a:pPr marL="648000" lvl="2" indent="-216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Третий уровень структуры</a:t>
            </a:r>
          </a:p>
          <a:p>
            <a:pPr marL="864000" lvl="3" indent="-216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Четвёртый уровень структуры</a:t>
            </a:r>
          </a:p>
          <a:p>
            <a:pPr marL="108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Пятый уровень структуры</a:t>
            </a:r>
          </a:p>
          <a:p>
            <a:pPr marL="1296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Шестой уровень структуры</a:t>
            </a:r>
          </a:p>
          <a:p>
            <a:pPr marL="1512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Седьмой уровень структуры</a:t>
            </a:r>
          </a:p>
        </p:txBody>
      </p:sp>
      <p:sp>
        <p:nvSpPr>
          <p:cNvPr id="5" name="PlaceHolder 3"/>
          <p:cNvSpPr>
            <a:spLocks noGrp="1"/>
          </p:cNvSpPr>
          <p:nvPr>
            <p:ph type="body"/>
          </p:nvPr>
        </p:nvSpPr>
        <p:spPr>
          <a:xfrm>
            <a:off x="631800" y="1326240"/>
            <a:ext cx="121320" cy="74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432000" lvl="1" indent="-216000">
              <a:spcBef>
                <a:spcPts val="11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Второй уровень структуры</a:t>
            </a:r>
          </a:p>
          <a:p>
            <a:pPr marL="648000" lvl="2" indent="-216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Третий уровень структуры</a:t>
            </a:r>
          </a:p>
          <a:p>
            <a:pPr marL="864000" lvl="3" indent="-216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Четвёртый уровень структуры</a:t>
            </a:r>
          </a:p>
          <a:p>
            <a:pPr marL="108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Пятый уровень структуры</a:t>
            </a:r>
          </a:p>
          <a:p>
            <a:pPr marL="1296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Шестой уровень структуры</a:t>
            </a:r>
          </a:p>
          <a:p>
            <a:pPr marL="1512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Седьмой уровень структуры</a:t>
            </a:r>
          </a:p>
        </p:txBody>
      </p:sp>
      <p:sp>
        <p:nvSpPr>
          <p:cNvPr id="6" name="PlaceHolder 4"/>
          <p:cNvSpPr>
            <a:spLocks noGrp="1"/>
          </p:cNvSpPr>
          <p:nvPr>
            <p:ph type="ftr" idx="4"/>
          </p:nvPr>
        </p:nvSpPr>
        <p:spPr>
          <a:xfrm>
            <a:off x="3447000" y="5164920"/>
            <a:ext cx="3191040" cy="38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7" name="PlaceHolder 5"/>
          <p:cNvSpPr>
            <a:spLocks noGrp="1"/>
          </p:cNvSpPr>
          <p:nvPr>
            <p:ph type="sldNum" idx="5"/>
          </p:nvPr>
        </p:nvSpPr>
        <p:spPr>
          <a:xfrm>
            <a:off x="7227000" y="5164920"/>
            <a:ext cx="2344320" cy="38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9C1E54B-183B-4942-8D7F-970700DCBF1E}" type="slidenum"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" name="PlaceHolder 6"/>
          <p:cNvSpPr>
            <a:spLocks noGrp="1"/>
          </p:cNvSpPr>
          <p:nvPr>
            <p:ph type="dt" idx="6"/>
          </p:nvPr>
        </p:nvSpPr>
        <p:spPr>
          <a:xfrm>
            <a:off x="503640" y="5164920"/>
            <a:ext cx="2344320" cy="38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3640" y="558720"/>
            <a:ext cx="9069120" cy="27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121320" cy="74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432000" lvl="1" indent="-216000">
              <a:spcBef>
                <a:spcPts val="11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Второй уровень структуры</a:t>
            </a:r>
          </a:p>
          <a:p>
            <a:pPr marL="648000" lvl="2" indent="-216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Третий уровень структуры</a:t>
            </a:r>
          </a:p>
          <a:p>
            <a:pPr marL="864000" lvl="3" indent="-216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Четвёртый уровень структуры</a:t>
            </a:r>
          </a:p>
          <a:p>
            <a:pPr marL="108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Пятый уровень структуры</a:t>
            </a:r>
          </a:p>
          <a:p>
            <a:pPr marL="1296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Шестой уровень структуры</a:t>
            </a:r>
          </a:p>
          <a:p>
            <a:pPr marL="1512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Седьмой уровень структуры</a:t>
            </a: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31800" y="1326240"/>
            <a:ext cx="121320" cy="74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432000" lvl="1" indent="-216000">
              <a:spcBef>
                <a:spcPts val="11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Второй уровень структуры</a:t>
            </a:r>
          </a:p>
          <a:p>
            <a:pPr marL="648000" lvl="2" indent="-216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Третий уровень структуры</a:t>
            </a:r>
          </a:p>
          <a:p>
            <a:pPr marL="864000" lvl="3" indent="-216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Четвёртый уровень структуры</a:t>
            </a:r>
          </a:p>
          <a:p>
            <a:pPr marL="108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Пятый уровень структуры</a:t>
            </a:r>
          </a:p>
          <a:p>
            <a:pPr marL="1296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Шестой уровень структуры</a:t>
            </a:r>
          </a:p>
          <a:p>
            <a:pPr marL="1512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Седьмой уровень структуры</a:t>
            </a:r>
          </a:p>
        </p:txBody>
      </p:sp>
      <p:sp>
        <p:nvSpPr>
          <p:cNvPr id="18" name="PlaceHolder 4"/>
          <p:cNvSpPr>
            <a:spLocks noGrp="1"/>
          </p:cNvSpPr>
          <p:nvPr>
            <p:ph type="ftr" idx="10"/>
          </p:nvPr>
        </p:nvSpPr>
        <p:spPr>
          <a:xfrm>
            <a:off x="3447000" y="5164920"/>
            <a:ext cx="3191040" cy="38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9" name="PlaceHolder 5"/>
          <p:cNvSpPr>
            <a:spLocks noGrp="1"/>
          </p:cNvSpPr>
          <p:nvPr>
            <p:ph type="sldNum" idx="11"/>
          </p:nvPr>
        </p:nvSpPr>
        <p:spPr>
          <a:xfrm>
            <a:off x="7227000" y="5164920"/>
            <a:ext cx="2344320" cy="38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A533DB14-C4EF-45F0-9540-C3150E4C292A}" type="slidenum"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PlaceHolder 6"/>
          <p:cNvSpPr>
            <a:spLocks noGrp="1"/>
          </p:cNvSpPr>
          <p:nvPr>
            <p:ph type="dt" idx="12"/>
          </p:nvPr>
        </p:nvSpPr>
        <p:spPr>
          <a:xfrm>
            <a:off x="503640" y="5164920"/>
            <a:ext cx="2344320" cy="38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3640" y="558720"/>
            <a:ext cx="9069120" cy="27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121320" cy="74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432000" lvl="1" indent="-216000">
              <a:spcBef>
                <a:spcPts val="11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Второй уровень структуры</a:t>
            </a:r>
          </a:p>
          <a:p>
            <a:pPr marL="648000" lvl="2" indent="-216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Третий уровень структуры</a:t>
            </a:r>
          </a:p>
          <a:p>
            <a:pPr marL="864000" lvl="3" indent="-216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Четвёртый уровень структуры</a:t>
            </a:r>
          </a:p>
          <a:p>
            <a:pPr marL="108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Пятый уровень структуры</a:t>
            </a:r>
          </a:p>
          <a:p>
            <a:pPr marL="1296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Шестой уровень структуры</a:t>
            </a:r>
          </a:p>
          <a:p>
            <a:pPr marL="1512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Седьмой уровень структуры</a:t>
            </a: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631800" y="1326240"/>
            <a:ext cx="121320" cy="74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432000" lvl="1" indent="-216000">
              <a:spcBef>
                <a:spcPts val="11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Второй уровень структуры</a:t>
            </a:r>
          </a:p>
          <a:p>
            <a:pPr marL="648000" lvl="2" indent="-216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Третий уровень структуры</a:t>
            </a:r>
          </a:p>
          <a:p>
            <a:pPr marL="864000" lvl="3" indent="-216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Четвёртый уровень структуры</a:t>
            </a:r>
          </a:p>
          <a:p>
            <a:pPr marL="108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Пятый уровень структуры</a:t>
            </a:r>
          </a:p>
          <a:p>
            <a:pPr marL="1296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Шестой уровень структуры</a:t>
            </a:r>
          </a:p>
          <a:p>
            <a:pPr marL="1512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Седьмой уровень структуры</a:t>
            </a:r>
          </a:p>
        </p:txBody>
      </p:sp>
      <p:sp>
        <p:nvSpPr>
          <p:cNvPr id="27" name="PlaceHolder 4"/>
          <p:cNvSpPr>
            <a:spLocks noGrp="1"/>
          </p:cNvSpPr>
          <p:nvPr>
            <p:ph type="ftr" idx="13"/>
          </p:nvPr>
        </p:nvSpPr>
        <p:spPr>
          <a:xfrm>
            <a:off x="3447000" y="5164920"/>
            <a:ext cx="3191040" cy="38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28" name="PlaceHolder 5"/>
          <p:cNvSpPr>
            <a:spLocks noGrp="1"/>
          </p:cNvSpPr>
          <p:nvPr>
            <p:ph type="sldNum" idx="14"/>
          </p:nvPr>
        </p:nvSpPr>
        <p:spPr>
          <a:xfrm>
            <a:off x="7227000" y="5164920"/>
            <a:ext cx="2344320" cy="38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9FD12DD5-0813-4592-A0FF-75BEAF1FD752}" type="slidenum"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" name="PlaceHolder 6"/>
          <p:cNvSpPr>
            <a:spLocks noGrp="1"/>
          </p:cNvSpPr>
          <p:nvPr>
            <p:ph type="dt" idx="15"/>
          </p:nvPr>
        </p:nvSpPr>
        <p:spPr>
          <a:xfrm>
            <a:off x="503640" y="5164920"/>
            <a:ext cx="2344320" cy="38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503640" y="558720"/>
            <a:ext cx="9069120" cy="27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121320" cy="35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432000" lvl="1" indent="-216000">
              <a:spcBef>
                <a:spcPts val="11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Второй уровень структуры</a:t>
            </a:r>
          </a:p>
          <a:p>
            <a:pPr marL="648000" lvl="2" indent="-216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Третий уровень структуры</a:t>
            </a:r>
          </a:p>
          <a:p>
            <a:pPr marL="864000" lvl="3" indent="-216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Четвёртый уровень структуры</a:t>
            </a:r>
          </a:p>
          <a:p>
            <a:pPr marL="108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Пятый уровень структуры</a:t>
            </a:r>
          </a:p>
          <a:p>
            <a:pPr marL="1296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Шестой уровень структуры</a:t>
            </a:r>
          </a:p>
          <a:p>
            <a:pPr marL="1512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Седьмой уровень структуры</a:t>
            </a: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631800" y="1326240"/>
            <a:ext cx="121320" cy="74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432000" lvl="1" indent="-216000">
              <a:spcBef>
                <a:spcPts val="11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Второй уровень структуры</a:t>
            </a:r>
          </a:p>
          <a:p>
            <a:pPr marL="648000" lvl="2" indent="-216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Третий уровень структуры</a:t>
            </a:r>
          </a:p>
          <a:p>
            <a:pPr marL="864000" lvl="3" indent="-216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Четвёртый уровень структуры</a:t>
            </a:r>
          </a:p>
          <a:p>
            <a:pPr marL="108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Пятый уровень структуры</a:t>
            </a:r>
          </a:p>
          <a:p>
            <a:pPr marL="1296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Шестой уровень структуры</a:t>
            </a:r>
          </a:p>
          <a:p>
            <a:pPr marL="1512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Седьмой уровень структуры</a:t>
            </a: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503640" y="1716480"/>
            <a:ext cx="121320" cy="35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432000" lvl="1" indent="-216000">
              <a:spcBef>
                <a:spcPts val="11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Второй уровень структуры</a:t>
            </a:r>
          </a:p>
          <a:p>
            <a:pPr marL="648000" lvl="2" indent="-216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Третий уровень структуры</a:t>
            </a:r>
          </a:p>
          <a:p>
            <a:pPr marL="864000" lvl="3" indent="-216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Четвёртый уровень структуры</a:t>
            </a:r>
          </a:p>
          <a:p>
            <a:pPr marL="108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Пятый уровень структуры</a:t>
            </a:r>
          </a:p>
          <a:p>
            <a:pPr marL="1296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Шестой уровень структуры</a:t>
            </a:r>
          </a:p>
          <a:p>
            <a:pPr marL="1512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Седьмой уровень структуры</a:t>
            </a:r>
          </a:p>
        </p:txBody>
      </p:sp>
      <p:sp>
        <p:nvSpPr>
          <p:cNvPr id="37" name="PlaceHolder 5"/>
          <p:cNvSpPr>
            <a:spLocks noGrp="1"/>
          </p:cNvSpPr>
          <p:nvPr>
            <p:ph type="ftr" idx="16"/>
          </p:nvPr>
        </p:nvSpPr>
        <p:spPr>
          <a:xfrm>
            <a:off x="3447000" y="5164920"/>
            <a:ext cx="3191040" cy="38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38" name="PlaceHolder 6"/>
          <p:cNvSpPr>
            <a:spLocks noGrp="1"/>
          </p:cNvSpPr>
          <p:nvPr>
            <p:ph type="sldNum" idx="17"/>
          </p:nvPr>
        </p:nvSpPr>
        <p:spPr>
          <a:xfrm>
            <a:off x="7227000" y="5164920"/>
            <a:ext cx="2344320" cy="38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9362786-1898-4287-AECB-64D1C56C5DA2}" type="slidenum"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 type="dt" idx="18"/>
          </p:nvPr>
        </p:nvSpPr>
        <p:spPr>
          <a:xfrm>
            <a:off x="503640" y="5164920"/>
            <a:ext cx="2344320" cy="38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</p:sldLayoutIdLst>
  <p:txStyles>
    <p:titleStyle/>
    <p:bodyStyle/>
    <p:otherStyle/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503640" y="558720"/>
            <a:ext cx="9069120" cy="27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121320" cy="35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432000" lvl="1" indent="-216000">
              <a:spcBef>
                <a:spcPts val="11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Второй уровень структуры</a:t>
            </a:r>
          </a:p>
          <a:p>
            <a:pPr marL="648000" lvl="2" indent="-216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Третий уровень структуры</a:t>
            </a:r>
          </a:p>
          <a:p>
            <a:pPr marL="864000" lvl="3" indent="-216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Четвёртый уровень структуры</a:t>
            </a:r>
          </a:p>
          <a:p>
            <a:pPr marL="108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Пятый уровень структуры</a:t>
            </a:r>
          </a:p>
          <a:p>
            <a:pPr marL="1296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Шестой уровень структуры</a:t>
            </a:r>
          </a:p>
          <a:p>
            <a:pPr marL="1512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Седьмой уровень структуры</a:t>
            </a:r>
          </a:p>
        </p:txBody>
      </p:sp>
      <p:sp>
        <p:nvSpPr>
          <p:cNvPr id="95" name="PlaceHolder 3"/>
          <p:cNvSpPr>
            <a:spLocks noGrp="1"/>
          </p:cNvSpPr>
          <p:nvPr>
            <p:ph type="body"/>
          </p:nvPr>
        </p:nvSpPr>
        <p:spPr>
          <a:xfrm>
            <a:off x="631800" y="1326240"/>
            <a:ext cx="121320" cy="74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432000" lvl="1" indent="-216000">
              <a:spcBef>
                <a:spcPts val="11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Второй уровень структуры</a:t>
            </a:r>
          </a:p>
          <a:p>
            <a:pPr marL="648000" lvl="2" indent="-216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Третий уровень структуры</a:t>
            </a:r>
          </a:p>
          <a:p>
            <a:pPr marL="864000" lvl="3" indent="-216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Четвёртый уровень структуры</a:t>
            </a:r>
          </a:p>
          <a:p>
            <a:pPr marL="108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Пятый уровень структуры</a:t>
            </a:r>
          </a:p>
          <a:p>
            <a:pPr marL="1296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Шестой уровень структуры</a:t>
            </a:r>
          </a:p>
          <a:p>
            <a:pPr marL="1512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Седьмой уровень структуры</a:t>
            </a:r>
          </a:p>
        </p:txBody>
      </p:sp>
      <p:sp>
        <p:nvSpPr>
          <p:cNvPr id="96" name="PlaceHolder 4"/>
          <p:cNvSpPr>
            <a:spLocks noGrp="1"/>
          </p:cNvSpPr>
          <p:nvPr>
            <p:ph type="body"/>
          </p:nvPr>
        </p:nvSpPr>
        <p:spPr>
          <a:xfrm>
            <a:off x="503640" y="1716480"/>
            <a:ext cx="121320" cy="355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432000" lvl="1" indent="-216000">
              <a:spcBef>
                <a:spcPts val="11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Второй уровень структуры</a:t>
            </a:r>
          </a:p>
          <a:p>
            <a:pPr marL="648000" lvl="2" indent="-216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Третий уровень структуры</a:t>
            </a:r>
          </a:p>
          <a:p>
            <a:pPr marL="864000" lvl="3" indent="-216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Четвёртый уровень структуры</a:t>
            </a:r>
          </a:p>
          <a:p>
            <a:pPr marL="108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Пятый уровень структуры</a:t>
            </a:r>
          </a:p>
          <a:p>
            <a:pPr marL="1296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Шестой уровень структуры</a:t>
            </a:r>
          </a:p>
          <a:p>
            <a:pPr marL="1512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Седьмой уровень структуры</a:t>
            </a:r>
          </a:p>
        </p:txBody>
      </p:sp>
      <p:sp>
        <p:nvSpPr>
          <p:cNvPr id="97" name="PlaceHolder 5"/>
          <p:cNvSpPr>
            <a:spLocks noGrp="1"/>
          </p:cNvSpPr>
          <p:nvPr>
            <p:ph type="ftr" idx="49"/>
          </p:nvPr>
        </p:nvSpPr>
        <p:spPr>
          <a:xfrm>
            <a:off x="3447000" y="5164920"/>
            <a:ext cx="3191040" cy="38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98" name="PlaceHolder 6"/>
          <p:cNvSpPr>
            <a:spLocks noGrp="1"/>
          </p:cNvSpPr>
          <p:nvPr>
            <p:ph type="sldNum" idx="50"/>
          </p:nvPr>
        </p:nvSpPr>
        <p:spPr>
          <a:xfrm>
            <a:off x="7227000" y="5164920"/>
            <a:ext cx="2344320" cy="38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488C3335-4DF1-4BAA-A464-D5BC798E8086}" type="slidenum"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9" name="PlaceHolder 7"/>
          <p:cNvSpPr>
            <a:spLocks noGrp="1"/>
          </p:cNvSpPr>
          <p:nvPr>
            <p:ph type="dt" idx="51"/>
          </p:nvPr>
        </p:nvSpPr>
        <p:spPr>
          <a:xfrm>
            <a:off x="503640" y="5164920"/>
            <a:ext cx="2344320" cy="38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Рисунок 103"/>
          <p:cNvPicPr/>
          <p:nvPr/>
        </p:nvPicPr>
        <p:blipFill>
          <a:blip r:embed="rId2"/>
          <a:stretch/>
        </p:blipFill>
        <p:spPr>
          <a:xfrm>
            <a:off x="502920" y="1490400"/>
            <a:ext cx="4426560" cy="2958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503640" y="225360"/>
            <a:ext cx="9071640" cy="946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600" b="1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Проект на тему «Бабочки»</a:t>
            </a:r>
            <a:endParaRPr lang="ru-RU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4933080" y="39600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0">
              <a:lnSpc>
                <a:spcPct val="100000"/>
              </a:lnSpc>
              <a:spcBef>
                <a:spcPts val="1414"/>
              </a:spcBef>
              <a:buNone/>
              <a:tabLst>
                <a:tab pos="0" algn="l"/>
              </a:tabLst>
            </a:pPr>
            <a:r>
              <a:rPr lang="ru-RU" sz="15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Над проектом и презентацией  работал: Подтяжкин Ростислав ученик 4 б класса  </a:t>
            </a:r>
            <a:endParaRPr lang="ru-RU" sz="15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s://avatars.mds.yandex.net/i?id=ee91eea405c43cdbc8ad98ff26a01548a1f332056dafea9f-12814755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5404" y="120631"/>
            <a:ext cx="9501254" cy="53684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3640" y="70920"/>
            <a:ext cx="9069120" cy="677108"/>
          </a:xfrm>
        </p:spPr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2600" b="1" dirty="0" smtClean="0">
                <a:latin typeface="Comic Sans MS" pitchFamily="66" charset="0"/>
              </a:rPr>
              <a:t>Общие сведения о бабочках</a:t>
            </a:r>
            <a:endParaRPr lang="ru-RU" sz="2600" b="1" dirty="0">
              <a:latin typeface="Comic Sans MS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5404" y="1049325"/>
            <a:ext cx="92155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dirty="0">
                <a:solidFill>
                  <a:srgbClr val="000000"/>
                </a:solidFill>
              </a:rPr>
              <a:t>На нашей планете их около 200 000 видов. </a:t>
            </a:r>
            <a:r>
              <a:rPr lang="ru-RU" dirty="0" smtClean="0">
                <a:solidFill>
                  <a:srgbClr val="000000"/>
                </a:solidFill>
              </a:rPr>
              <a:t> </a:t>
            </a:r>
          </a:p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dirty="0" smtClean="0">
                <a:solidFill>
                  <a:srgbClr val="000000"/>
                </a:solidFill>
              </a:rPr>
              <a:t> В </a:t>
            </a:r>
            <a:r>
              <a:rPr lang="ru-RU" dirty="0">
                <a:solidFill>
                  <a:srgbClr val="000000"/>
                </a:solidFill>
              </a:rPr>
              <a:t>народе их называют «летающими цветами».</a:t>
            </a:r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9" name="Содержимое 8"/>
          <p:cNvPicPr>
            <a:picLocks noGrp="1"/>
          </p:cNvPicPr>
          <p:nvPr>
            <p:ph/>
          </p:nvPr>
        </p:nvPicPr>
        <p:blipFill>
          <a:blip r:embed="rId2" cstate="print"/>
          <a:stretch/>
        </p:blipFill>
        <p:spPr>
          <a:xfrm>
            <a:off x="253966" y="763573"/>
            <a:ext cx="1928826" cy="1285884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082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3966" y="2335209"/>
            <a:ext cx="1953628" cy="1285884"/>
          </a:xfrm>
          <a:prstGeom prst="rect">
            <a:avLst/>
          </a:prstGeom>
          <a:noFill/>
        </p:spPr>
      </p:pic>
      <p:pic>
        <p:nvPicPr>
          <p:cNvPr id="46084" name="Picture 4" descr="https://avatars.mds.yandex.net/get-entity_search/2400093/952252581/S600xU_2x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54296" y="2335209"/>
            <a:ext cx="1927832" cy="1285884"/>
          </a:xfrm>
          <a:prstGeom prst="rect">
            <a:avLst/>
          </a:prstGeom>
          <a:noFill/>
        </p:spPr>
      </p:pic>
      <p:pic>
        <p:nvPicPr>
          <p:cNvPr id="46086" name="Picture 6" descr="Picture backgroun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26064" y="2263771"/>
            <a:ext cx="1928826" cy="1285884"/>
          </a:xfrm>
          <a:prstGeom prst="rect">
            <a:avLst/>
          </a:prstGeom>
          <a:noFill/>
        </p:spPr>
      </p:pic>
      <p:pic>
        <p:nvPicPr>
          <p:cNvPr id="46088" name="Picture 8" descr="Picture backgroun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26394" y="2263771"/>
            <a:ext cx="1928826" cy="1285883"/>
          </a:xfrm>
          <a:prstGeom prst="rect">
            <a:avLst/>
          </a:prstGeom>
          <a:noFill/>
        </p:spPr>
      </p:pic>
      <p:pic>
        <p:nvPicPr>
          <p:cNvPr id="46090" name="Picture 10" descr="Picture background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26394" y="763573"/>
            <a:ext cx="1928826" cy="1285884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396842" y="4121159"/>
            <a:ext cx="921550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just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800" b="1" dirty="0">
                <a:solidFill>
                  <a:srgbClr val="000000"/>
                </a:solidFill>
                <a:latin typeface="Comic Sans MS" pitchFamily="66" charset="0"/>
              </a:rPr>
              <a:t>Гипотеза: </a:t>
            </a:r>
            <a:r>
              <a:rPr lang="ru-RU" dirty="0">
                <a:solidFill>
                  <a:srgbClr val="000000"/>
                </a:solidFill>
              </a:rPr>
              <a:t>доказать, что  бабочки являются восхитительным украшением, созданным природой.</a:t>
            </a:r>
            <a:endParaRPr lang="ru-RU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6842" y="263507"/>
            <a:ext cx="9144065" cy="5047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NSimSun" pitchFamily="49" charset="-122"/>
                <a:cs typeface="Lucida Sans" pitchFamily="34" charset="0"/>
              </a:rPr>
              <a:t> </a:t>
            </a:r>
            <a:r>
              <a:rPr lang="ru-RU" altLang="zh-CN" sz="2600" b="1" dirty="0" smtClean="0">
                <a:latin typeface="Comic Sans MS" pitchFamily="66" charset="0"/>
                <a:ea typeface="NSimSun" pitchFamily="49" charset="-122"/>
                <a:cs typeface="Lucida Sans" pitchFamily="34" charset="0"/>
              </a:rPr>
              <a:t>Ц</a:t>
            </a:r>
            <a:r>
              <a:rPr kumimoji="0" lang="ru-RU" altLang="zh-CN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NSimSun" pitchFamily="49" charset="-122"/>
                <a:cs typeface="Lucida Sans" pitchFamily="34" charset="0"/>
              </a:rPr>
              <a:t>ель работы: </a:t>
            </a:r>
            <a:r>
              <a:rPr kumimoji="0" lang="ru-RU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NSimSun" pitchFamily="49" charset="-122"/>
                <a:cs typeface="Lucida Sans" pitchFamily="34" charset="0"/>
              </a:rPr>
              <a:t>-</a:t>
            </a:r>
            <a:r>
              <a:rPr kumimoji="0" lang="ru-RU" altLang="zh-CN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NSimSun" pitchFamily="49" charset="-122"/>
                <a:cs typeface="Lucida Sans" pitchFamily="34" charset="0"/>
              </a:rPr>
              <a:t> </a:t>
            </a:r>
            <a:r>
              <a:rPr kumimoji="0" lang="ru-RU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NSimSun" pitchFamily="49" charset="-122"/>
                <a:cs typeface="Lucida Sans" pitchFamily="34" charset="0"/>
              </a:rPr>
              <a:t>изучение особенностей жизни бабочек.</a:t>
            </a:r>
            <a:endParaRPr kumimoji="0" lang="ru-RU" altLang="zh-CN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zh-CN" sz="1600" b="1" dirty="0" smtClean="0">
              <a:latin typeface="Comic Sans MS" pitchFamily="66" charset="0"/>
              <a:ea typeface="NSimSun" pitchFamily="49" charset="-122"/>
              <a:cs typeface="Lucida Sans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zh-CN" sz="2600" b="1" dirty="0" smtClean="0">
                <a:latin typeface="Comic Sans MS" pitchFamily="66" charset="0"/>
                <a:ea typeface="NSimSun" pitchFamily="49" charset="-122"/>
                <a:cs typeface="Lucida Sans" pitchFamily="34" charset="0"/>
              </a:rPr>
              <a:t>З</a:t>
            </a:r>
            <a:r>
              <a:rPr kumimoji="0" lang="ru-RU" altLang="zh-CN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NSimSun" pitchFamily="49" charset="-122"/>
                <a:cs typeface="Lucida Sans" pitchFamily="34" charset="0"/>
              </a:rPr>
              <a:t>адачи:</a:t>
            </a:r>
            <a:endParaRPr kumimoji="0" lang="ru-RU" altLang="zh-CN" sz="2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NSimSun" pitchFamily="49" charset="-122"/>
                <a:cs typeface="Lucida Sans" pitchFamily="34" charset="0"/>
              </a:rPr>
              <a:t>-  исследовать понятие «бабочки»;</a:t>
            </a:r>
            <a:endParaRPr kumimoji="0" lang="ru-RU" altLang="zh-CN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NSimSun" pitchFamily="49" charset="-122"/>
                <a:cs typeface="Lucida Sans" pitchFamily="34" charset="0"/>
              </a:rPr>
              <a:t>- изучить строение и внешний вид бабочек;</a:t>
            </a:r>
            <a:endParaRPr kumimoji="0" lang="ru-RU" altLang="zh-CN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NSimSun" pitchFamily="49" charset="-122"/>
                <a:cs typeface="Lucida Sans" pitchFamily="34" charset="0"/>
              </a:rPr>
              <a:t>- проследить стадии жизненного цикла бабочек;</a:t>
            </a:r>
            <a:endParaRPr kumimoji="0" lang="ru-RU" altLang="zh-CN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NSimSun" pitchFamily="49" charset="-122"/>
                <a:cs typeface="Lucida Sans" pitchFamily="34" charset="0"/>
              </a:rPr>
              <a:t>- определить и исследовать пользу и вред бабочек;</a:t>
            </a:r>
            <a:endParaRPr kumimoji="0" lang="ru-RU" altLang="zh-CN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NSimSun" pitchFamily="49" charset="-122"/>
                <a:cs typeface="Lucida Sans" pitchFamily="34" charset="0"/>
              </a:rPr>
              <a:t>- собрать информацию об охране бабочек.</a:t>
            </a:r>
            <a:endParaRPr kumimoji="0" lang="ru-RU" altLang="zh-CN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NSimSun" pitchFamily="49" charset="-122"/>
              <a:cs typeface="Lucida Sans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NSimSun" pitchFamily="49" charset="-122"/>
                <a:cs typeface="Lucida Sans" pitchFamily="34" charset="0"/>
              </a:rPr>
              <a:t>Предмет исследования:  </a:t>
            </a:r>
            <a:r>
              <a:rPr kumimoji="0" lang="ru-RU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NSimSun" pitchFamily="49" charset="-122"/>
                <a:cs typeface="Lucida Sans" pitchFamily="34" charset="0"/>
              </a:rPr>
              <a:t>- бабочка.</a:t>
            </a:r>
            <a:endParaRPr kumimoji="0" lang="ru-RU" altLang="zh-CN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NSimSun" pitchFamily="49" charset="-122"/>
                <a:cs typeface="Lucida Sans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zh-CN" sz="2600" b="1" dirty="0" smtClean="0">
                <a:latin typeface="Comic Sans MS" pitchFamily="66" charset="0"/>
                <a:ea typeface="NSimSun" pitchFamily="49" charset="-122"/>
                <a:cs typeface="Lucida Sans" pitchFamily="34" charset="0"/>
              </a:rPr>
              <a:t>М</a:t>
            </a:r>
            <a:r>
              <a:rPr kumimoji="0" lang="ru-RU" altLang="zh-CN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NSimSun" pitchFamily="49" charset="-122"/>
                <a:cs typeface="Lucida Sans" pitchFamily="34" charset="0"/>
              </a:rPr>
              <a:t>етоды: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NSimSun" pitchFamily="49" charset="-122"/>
                <a:cs typeface="Lucida Sans" pitchFamily="34" charset="0"/>
              </a:rPr>
              <a:t> изучение научно-популярной литературы и средств Интернета;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NSimSun" pitchFamily="49" charset="-122"/>
                <a:cs typeface="Lucida Sans" pitchFamily="34" charset="0"/>
              </a:rPr>
              <a:t> анализ собранной информации и обобщение сведений.</a:t>
            </a:r>
            <a:endParaRPr kumimoji="0" lang="ru-RU" altLang="zh-CN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NSimSun" pitchFamily="49" charset="-122"/>
              <a:cs typeface="Lucida Sans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NSimSun" pitchFamily="49" charset="-122"/>
                <a:cs typeface="Lucida Sans" pitchFamily="34" charset="0"/>
              </a:rPr>
              <a:t>Актуальность :</a:t>
            </a:r>
            <a:r>
              <a:rPr kumimoji="0" lang="ru-RU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NSimSun" pitchFamily="49" charset="-122"/>
                <a:cs typeface="Lucida Sans" pitchFamily="34" charset="0"/>
              </a:rPr>
              <a:t> расширение своего кругозора  в ходе сбора информации и наблюдения за жизнью бабочек</a:t>
            </a:r>
            <a:r>
              <a:rPr kumimoji="0" lang="ru-RU" altLang="zh-CN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NSimSun" pitchFamily="49" charset="-122"/>
                <a:cs typeface="Lucida Sans" pitchFamily="34" charset="0"/>
              </a:rPr>
              <a:t> и развитие </a:t>
            </a:r>
            <a:r>
              <a:rPr lang="ru-RU" altLang="zh-CN" sz="1600" dirty="0">
                <a:ea typeface="NSimSun" pitchFamily="49" charset="-122"/>
                <a:cs typeface="Lucida Sans" pitchFamily="34" charset="0"/>
              </a:rPr>
              <a:t>ч</a:t>
            </a:r>
            <a:r>
              <a:rPr kumimoji="0" lang="ru-RU" altLang="zh-CN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NSimSun" pitchFamily="49" charset="-122"/>
                <a:cs typeface="Lucida Sans" pitchFamily="34" charset="0"/>
              </a:rPr>
              <a:t>увства прекрасного. </a:t>
            </a:r>
            <a:endParaRPr kumimoji="0" lang="ru-RU" altLang="zh-CN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1026" name="Picture 2" descr="C:\Users\user\Desktop\ПРОЕКТЫ  4 КЛАСС\Подтяжкин Ростислав\самый длиный хвост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2" y="1049325"/>
            <a:ext cx="3429024" cy="2571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640" y="70919"/>
            <a:ext cx="9069120" cy="1121282"/>
          </a:xfrm>
        </p:spPr>
        <p:txBody>
          <a:bodyPr/>
          <a:lstStyle/>
          <a:p>
            <a:pPr algn="ctr"/>
            <a:r>
              <a:rPr lang="ru-RU" sz="2600" b="1" dirty="0" smtClean="0">
                <a:latin typeface="Comic Sans MS" pitchFamily="66" charset="0"/>
              </a:rPr>
              <a:t>        Общие сведения о бабочках</a:t>
            </a:r>
            <a:endParaRPr lang="ru-RU" sz="2600" dirty="0"/>
          </a:p>
        </p:txBody>
      </p:sp>
      <p:sp>
        <p:nvSpPr>
          <p:cNvPr id="3" name="Содержимое 2"/>
          <p:cNvSpPr>
            <a:spLocks noGrp="1"/>
          </p:cNvSpPr>
          <p:nvPr>
            <p:ph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539719" y="1192201"/>
            <a:ext cx="9144064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NSimSun" pitchFamily="49" charset="-122"/>
                <a:cs typeface="Lucida Sans" pitchFamily="34" charset="0"/>
              </a:rPr>
              <a:t>Появились бабочки от ручейников в одно время с цветковыми растениями.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NSimSun" pitchFamily="49" charset="-122"/>
                <a:cs typeface="Lucida Sans" pitchFamily="34" charset="0"/>
              </a:rPr>
              <a:t>Произошло это 150 </a:t>
            </a:r>
            <a:r>
              <a:rPr kumimoji="0" lang="ru-RU" altLang="zh-CN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NSimSun" pitchFamily="49" charset="-122"/>
                <a:cs typeface="Lucida Sans" pitchFamily="34" charset="0"/>
              </a:rPr>
              <a:t>млн</a:t>
            </a:r>
            <a:r>
              <a:rPr kumimoji="0" lang="ru-RU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NSimSun" pitchFamily="49" charset="-122"/>
                <a:cs typeface="Lucida Sans" pitchFamily="34" charset="0"/>
              </a:rPr>
              <a:t> лет назад во время Юрского периода мезозойской эры.</a:t>
            </a:r>
            <a:endParaRPr kumimoji="0" lang="ru-RU" altLang="zh-CN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altLang="zh-CN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NSimSun" pitchFamily="49" charset="-122"/>
              <a:cs typeface="Lucida Sans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NSimSun" pitchFamily="49" charset="-122"/>
                <a:cs typeface="Lucida Sans" pitchFamily="34" charset="0"/>
              </a:rPr>
              <a:t>Бабочки относятся к отряду чешуекрылых.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Бабочки </a:t>
            </a:r>
            <a:r>
              <a:rPr lang="ru-RU" sz="1600" dirty="0"/>
              <a:t>проживают на всех территориях, за исключением тех, которые заняты ледниками.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На </a:t>
            </a:r>
            <a:r>
              <a:rPr lang="ru-RU" sz="1600" dirty="0"/>
              <a:t>территории России встречается 8879 видов бабочек. </a:t>
            </a:r>
            <a:endParaRPr lang="ru-RU" sz="1600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На </a:t>
            </a:r>
            <a:r>
              <a:rPr lang="ru-RU" sz="1600" dirty="0"/>
              <a:t>территории </a:t>
            </a:r>
            <a:r>
              <a:rPr lang="ru-RU" sz="1600" dirty="0" smtClean="0"/>
              <a:t> </a:t>
            </a:r>
            <a:r>
              <a:rPr lang="ru-RU" sz="1600" dirty="0"/>
              <a:t>Урала обитает около 2000 </a:t>
            </a:r>
            <a:r>
              <a:rPr lang="ru-RU" sz="1600" dirty="0" smtClean="0"/>
              <a:t>чешуекрылых</a:t>
            </a:r>
            <a:r>
              <a:rPr lang="ru-RU" sz="1600" dirty="0"/>
              <a:t>.</a:t>
            </a:r>
            <a:endParaRPr kumimoji="0" lang="ru-RU" altLang="zh-CN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47107" name="Picture 3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528" y="3478217"/>
            <a:ext cx="2357454" cy="1714512"/>
          </a:xfrm>
          <a:prstGeom prst="rect">
            <a:avLst/>
          </a:prstGeom>
          <a:noFill/>
        </p:spPr>
      </p:pic>
      <p:pic>
        <p:nvPicPr>
          <p:cNvPr id="47109" name="Picture 5" descr="https://avatars.mds.yandex.net/i?id=12e65b70962c32b1f9ac902c1f849915af25e910-4080348-images-thumbs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54296" y="3763969"/>
            <a:ext cx="2286016" cy="1714512"/>
          </a:xfrm>
          <a:prstGeom prst="rect">
            <a:avLst/>
          </a:prstGeom>
          <a:noFill/>
        </p:spPr>
      </p:pic>
      <p:pic>
        <p:nvPicPr>
          <p:cNvPr id="47111" name="Picture 7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54626" y="3478217"/>
            <a:ext cx="2286016" cy="1714512"/>
          </a:xfrm>
          <a:prstGeom prst="rect">
            <a:avLst/>
          </a:prstGeom>
          <a:noFill/>
        </p:spPr>
      </p:pic>
      <p:pic>
        <p:nvPicPr>
          <p:cNvPr id="47113" name="Picture 9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83518" y="3835407"/>
            <a:ext cx="2254231" cy="16988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503640" y="360720"/>
            <a:ext cx="9069120" cy="672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600" b="1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Строение тела бабочек </a:t>
            </a:r>
            <a:endParaRPr lang="ru-RU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18" name="Рисунок 117"/>
          <p:cNvPicPr/>
          <p:nvPr/>
        </p:nvPicPr>
        <p:blipFill>
          <a:blip r:embed="rId2"/>
          <a:stretch/>
        </p:blipFill>
        <p:spPr>
          <a:xfrm>
            <a:off x="925560" y="1325880"/>
            <a:ext cx="3580560" cy="3285720"/>
          </a:xfrm>
          <a:prstGeom prst="rect">
            <a:avLst/>
          </a:prstGeom>
          <a:noFill/>
          <a:ln w="0">
            <a:noFill/>
          </a:ln>
          <a:effectLst>
            <a:glow rad="114480">
              <a:srgbClr val="000000"/>
            </a:glow>
          </a:effectLst>
        </p:spPr>
      </p:pic>
      <p:sp>
        <p:nvSpPr>
          <p:cNvPr id="119" name="Прямоугольник 118"/>
          <p:cNvSpPr/>
          <p:nvPr/>
        </p:nvSpPr>
        <p:spPr>
          <a:xfrm>
            <a:off x="7019640" y="3239640"/>
            <a:ext cx="177840" cy="343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5039640" y="1392480"/>
            <a:ext cx="4424400" cy="328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fontScale="92500" lnSpcReduction="19999"/>
          </a:bodyPr>
          <a:lstStyle/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Font typeface="Wingdings" charset="2"/>
              <a:buChar char=""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Голова у бабочек малоподвижная. На голове бабочки располагаются усики, два больших глаза и хоботок.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Clr>
                <a:srgbClr val="000000"/>
              </a:buClr>
              <a:buFont typeface="Wingdings" charset="2"/>
              <a:buChar char=""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Крылья помогают бабочкам порхать, быстро и свободно летать. Они бывают разной величины и окраски в виде тонких жёстких пластин. Покрыты они мельчайшими плоскими чешуйками разными по цвету и форме и образуют на поверхности крыльев бабочки пыльцу. По краю крыла бабочек располагаются узкие чешуйки с разветвлёнными вершинами, образующие бахрому, в середине крыла — более широкие.Число чешуек на одном крыле может достичь миллиона</a:t>
            </a: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.</a:t>
            </a: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 </a:t>
            </a:r>
          </a:p>
          <a:p>
            <a:pPr inden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    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Рисунок 109"/>
          <p:cNvPicPr/>
          <p:nvPr/>
        </p:nvPicPr>
        <p:blipFill>
          <a:blip r:embed="rId2"/>
          <a:stretch/>
        </p:blipFill>
        <p:spPr>
          <a:xfrm>
            <a:off x="5344560" y="1325880"/>
            <a:ext cx="4040280" cy="3287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503640" y="72360"/>
            <a:ext cx="9070560" cy="125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600" b="1" u="none" strike="noStrike" dirty="0">
                <a:solidFill>
                  <a:srgbClr val="000000"/>
                </a:solidFill>
                <a:effectLst/>
                <a:uFillTx/>
                <a:latin typeface="Comic Sans MS"/>
              </a:rPr>
              <a:t>Размножение бабочек </a:t>
            </a:r>
            <a:endParaRPr lang="ru-RU" sz="2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5480" cy="32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32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Microsoft YaHei"/>
              </a:rPr>
              <a:t>1 яйцо </a:t>
            </a:r>
            <a:endParaRPr lang="ru-R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32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Microsoft YaHei"/>
              </a:rPr>
              <a:t>2 личинка или гусеница </a:t>
            </a:r>
            <a:endParaRPr lang="ru-R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32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Microsoft YaHei"/>
              </a:rPr>
              <a:t>3 куколка</a:t>
            </a:r>
            <a:endParaRPr lang="ru-R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32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Microsoft YaHei"/>
              </a:rPr>
              <a:t>4 взрослое насекомое или имаго </a:t>
            </a:r>
            <a:endParaRPr lang="ru-RU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Рисунок 112"/>
          <p:cNvPicPr/>
          <p:nvPr/>
        </p:nvPicPr>
        <p:blipFill>
          <a:blip r:embed="rId2"/>
          <a:stretch/>
        </p:blipFill>
        <p:spPr>
          <a:xfrm>
            <a:off x="5173200" y="1325880"/>
            <a:ext cx="4381200" cy="3285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4" name="Рисунок 113"/>
          <p:cNvPicPr/>
          <p:nvPr/>
        </p:nvPicPr>
        <p:blipFill>
          <a:blip r:embed="rId3" cstate="print"/>
          <a:stretch/>
        </p:blipFill>
        <p:spPr>
          <a:xfrm rot="21589200">
            <a:off x="1321200" y="3035520"/>
            <a:ext cx="2784960" cy="1564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1979640" y="-720"/>
            <a:ext cx="9358920" cy="1253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600" b="1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Питание бабочек</a:t>
            </a:r>
            <a:endParaRPr lang="ru-RU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/>
          </p:nvPr>
        </p:nvSpPr>
        <p:spPr>
          <a:xfrm>
            <a:off x="503640" y="1326240"/>
            <a:ext cx="4423320" cy="156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Microsoft YaHei"/>
              </a:rPr>
              <a:t>Большинство видов бабочек питается</a:t>
            </a: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Microsoft YaHei"/>
              </a:rPr>
              <a:t> цветочным нектаром и пыльцой.</a:t>
            </a: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Microsoft YaHei"/>
              </a:rPr>
              <a:t> Многие чешуекрылые питаются соком деревьев,</a:t>
            </a: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omic Sans MS"/>
                <a:ea typeface="Microsoft YaHei"/>
              </a:rPr>
              <a:t> гниющими и перезревшими фруктами.</a:t>
            </a: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650160" y="263507"/>
            <a:ext cx="9069120" cy="40011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ctr">
            <a:sp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600" b="1" u="none" strike="noStrike" dirty="0">
                <a:solidFill>
                  <a:srgbClr val="000000"/>
                </a:solidFill>
                <a:effectLst/>
                <a:uFillTx/>
                <a:latin typeface="Comic Sans MS"/>
              </a:rPr>
              <a:t>Роль бабочек в природе и жизни человека </a:t>
            </a:r>
            <a:endParaRPr lang="ru-RU" sz="2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/>
          </p:nvPr>
        </p:nvSpPr>
        <p:spPr>
          <a:xfrm>
            <a:off x="359640" y="1269360"/>
            <a:ext cx="2735280" cy="3176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pos="0" algn="l"/>
              </a:tabLst>
            </a:pPr>
            <a:r>
              <a:rPr lang="ru-RU" sz="1400" b="0" u="none" strike="noStrike" dirty="0">
                <a:solidFill>
                  <a:srgbClr val="000000"/>
                </a:solidFill>
                <a:effectLst/>
                <a:uFillTx/>
                <a:latin typeface="Comic Sans MS"/>
              </a:rPr>
              <a:t>Бабочки являются участниками пищевой цепи в природе. Их личинками, куколками и взрослыми особями питаются птицы, млекопитающие и пресмыкающиеся</a:t>
            </a:r>
            <a:r>
              <a:rPr lang="ru-RU" sz="1000" b="0" u="none" strike="noStrike" dirty="0">
                <a:solidFill>
                  <a:srgbClr val="000000"/>
                </a:solidFill>
                <a:effectLst/>
                <a:uFillTx/>
                <a:latin typeface="Comic Sans MS"/>
              </a:rPr>
              <a:t>.</a:t>
            </a:r>
            <a:endParaRPr lang="ru-RU" sz="10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/>
          </p:nvPr>
        </p:nvSpPr>
        <p:spPr>
          <a:xfrm>
            <a:off x="719640" y="3112920"/>
            <a:ext cx="2519280" cy="156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pos="0" algn="l"/>
              </a:tabLst>
            </a:pPr>
            <a:endParaRPr lang="ru-RU" sz="1400" dirty="0" smtClean="0">
              <a:latin typeface="Comic Sans MS" pitchFamily="66" charset="0"/>
            </a:endParaRPr>
          </a:p>
          <a:p>
            <a:pPr inden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pos="0" algn="l"/>
              </a:tabLst>
            </a:pPr>
            <a:endParaRPr lang="ru-RU" sz="1400" dirty="0">
              <a:latin typeface="Comic Sans MS" pitchFamily="66" charset="0"/>
            </a:endParaRPr>
          </a:p>
          <a:p>
            <a:pPr inden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pos="0" algn="l"/>
              </a:tabLst>
            </a:pPr>
            <a:r>
              <a:rPr lang="ru-RU" sz="1400" dirty="0" smtClean="0">
                <a:latin typeface="Comic Sans MS" pitchFamily="66" charset="0"/>
              </a:rPr>
              <a:t>Гусеницы </a:t>
            </a:r>
            <a:r>
              <a:rPr lang="ru-RU" sz="1400" dirty="0">
                <a:latin typeface="Comic Sans MS" pitchFamily="66" charset="0"/>
              </a:rPr>
              <a:t>некоторых видов бабочек могут использоваться в борьбе с сорными растениями. </a:t>
            </a:r>
            <a:endParaRPr lang="ru-RU" sz="1400" b="0" u="none" strike="noStrike" dirty="0">
              <a:solidFill>
                <a:srgbClr val="000000"/>
              </a:solidFill>
              <a:effectLst/>
              <a:uFillTx/>
              <a:latin typeface="Comic Sans MS" pitchFamily="66" charset="0"/>
            </a:endParaRPr>
          </a:p>
        </p:txBody>
      </p:sp>
      <p:pic>
        <p:nvPicPr>
          <p:cNvPr id="127" name="Рисунок 126"/>
          <p:cNvPicPr/>
          <p:nvPr/>
        </p:nvPicPr>
        <p:blipFill>
          <a:blip r:embed="rId2" cstate="print"/>
          <a:stretch/>
        </p:blipFill>
        <p:spPr>
          <a:xfrm>
            <a:off x="3254362" y="1263639"/>
            <a:ext cx="2071702" cy="1500198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12080" y="1192200"/>
            <a:ext cx="1928826" cy="1567171"/>
          </a:xfrm>
          <a:prstGeom prst="rect">
            <a:avLst/>
          </a:prstGeom>
          <a:noFill/>
        </p:spPr>
      </p:pic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25866" y="3263903"/>
            <a:ext cx="1428760" cy="2103258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540378" y="1192202"/>
            <a:ext cx="201929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pos="0" algn="l"/>
              </a:tabLst>
            </a:pPr>
            <a:r>
              <a:rPr lang="ru-RU" sz="1400" dirty="0">
                <a:solidFill>
                  <a:srgbClr val="000000"/>
                </a:solidFill>
                <a:latin typeface="Comic Sans MS"/>
              </a:rPr>
              <a:t>Бабочки помогают перекрестному опылению и самоопылению цветковых растений</a:t>
            </a:r>
            <a:r>
              <a:rPr lang="ru-RU" sz="1400" dirty="0">
                <a:solidFill>
                  <a:srgbClr val="000000"/>
                </a:solidFill>
                <a:latin typeface="Comic Sans MS" pitchFamily="66" charset="0"/>
              </a:rPr>
              <a:t>.</a:t>
            </a:r>
            <a:endParaRPr lang="ru-RU" sz="1400" dirty="0">
              <a:solidFill>
                <a:srgbClr val="000000"/>
              </a:solidFill>
              <a:latin typeface="Comic Sans MS" pitchFamily="66" charset="0"/>
            </a:endParaRPr>
          </a:p>
        </p:txBody>
      </p:sp>
      <p:pic>
        <p:nvPicPr>
          <p:cNvPr id="2054" name="Picture 6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40708" y="3192465"/>
            <a:ext cx="1446116" cy="2071701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5683254" y="3906845"/>
            <a:ext cx="187642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Comic Sans MS" pitchFamily="66" charset="0"/>
              </a:rPr>
              <a:t>Для человека полезны виды бабочек, гусеницы которых производят шёлк.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528" y="120631"/>
            <a:ext cx="2381266" cy="1785950"/>
          </a:xfrm>
          <a:prstGeom prst="rect">
            <a:avLst/>
          </a:prstGeom>
          <a:noFill/>
        </p:spPr>
      </p:pic>
      <p:pic>
        <p:nvPicPr>
          <p:cNvPr id="48132" name="Picture 4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3966" y="3763969"/>
            <a:ext cx="2286016" cy="1714512"/>
          </a:xfrm>
          <a:prstGeom prst="rect">
            <a:avLst/>
          </a:prstGeom>
          <a:noFill/>
        </p:spPr>
      </p:pic>
      <p:pic>
        <p:nvPicPr>
          <p:cNvPr id="48134" name="Picture 6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40642" y="120631"/>
            <a:ext cx="2357454" cy="1768090"/>
          </a:xfrm>
          <a:prstGeom prst="rect">
            <a:avLst/>
          </a:prstGeom>
          <a:noFill/>
        </p:spPr>
      </p:pic>
      <p:pic>
        <p:nvPicPr>
          <p:cNvPr id="48136" name="Picture 8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40642" y="3763969"/>
            <a:ext cx="2381266" cy="1785950"/>
          </a:xfrm>
          <a:prstGeom prst="rect">
            <a:avLst/>
          </a:prstGeom>
          <a:noFill/>
        </p:spPr>
      </p:pic>
      <p:sp>
        <p:nvSpPr>
          <p:cNvPr id="48137" name="Rectangle 9"/>
          <p:cNvSpPr>
            <a:spLocks noChangeArrowheads="1"/>
          </p:cNvSpPr>
          <p:nvPr/>
        </p:nvSpPr>
        <p:spPr bwMode="auto">
          <a:xfrm>
            <a:off x="2825734" y="763573"/>
            <a:ext cx="428628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NSimSun" pitchFamily="49" charset="-122"/>
                <a:cs typeface="Lucida Sans" pitchFamily="34" charset="0"/>
              </a:rPr>
              <a:t>Надёжную охрану бабочек и мест их обитания могут обеспечить заповедники, заказники и национальные парки.  В Международную Красную книгу внесено 217 видов чешуекрылых, в Красную книгу РФ более 100 видов. В Красную книгу Свердловской  области включено 24 вида бабочек.</a:t>
            </a:r>
            <a:endParaRPr kumimoji="0" lang="ru-RU" altLang="zh-CN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  <p:pic>
        <p:nvPicPr>
          <p:cNvPr id="48139" name="Picture 11" descr="Picture backgroun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3966" y="1978019"/>
            <a:ext cx="2312239" cy="1643074"/>
          </a:xfrm>
          <a:prstGeom prst="rect">
            <a:avLst/>
          </a:prstGeom>
          <a:noFill/>
        </p:spPr>
      </p:pic>
      <p:pic>
        <p:nvPicPr>
          <p:cNvPr id="48141" name="Picture 13" descr="Picture background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40642" y="1906581"/>
            <a:ext cx="2381266" cy="1785950"/>
          </a:xfrm>
          <a:prstGeom prst="rect">
            <a:avLst/>
          </a:prstGeom>
          <a:noFill/>
        </p:spPr>
      </p:pic>
      <p:pic>
        <p:nvPicPr>
          <p:cNvPr id="48142" name="Picture 14" descr="C:\Users\user\Desktop\20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325800" y="3478217"/>
            <a:ext cx="3275389" cy="1928826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2968610" y="263507"/>
            <a:ext cx="3000396" cy="400110"/>
          </a:xfrm>
        </p:spPr>
        <p:txBody>
          <a:bodyPr/>
          <a:lstStyle/>
          <a:p>
            <a:pPr algn="ctr"/>
            <a:r>
              <a:rPr lang="ru-RU" sz="2600" b="1" dirty="0" smtClean="0">
                <a:latin typeface="Comic Sans MS" pitchFamily="66" charset="0"/>
              </a:rPr>
              <a:t>  Охрана бабочек</a:t>
            </a:r>
            <a:endParaRPr lang="ru-RU" sz="2600" b="1" dirty="0">
              <a:latin typeface="Comic Sans MS" pitchFamily="66" charset="0"/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/>
          </p:nvPr>
        </p:nvSpPr>
        <p:spPr/>
        <p:txBody>
          <a:bodyPr>
            <a:normAutofit fontScale="77500" lnSpcReduction="20000"/>
          </a:bodyPr>
          <a:lstStyle/>
          <a:p>
            <a:endParaRPr lang="ru-RU"/>
          </a:p>
        </p:txBody>
      </p:sp>
      <p:sp>
        <p:nvSpPr>
          <p:cNvPr id="12" name="Содержимое 11"/>
          <p:cNvSpPr>
            <a:spLocks noGrp="1"/>
          </p:cNvSpPr>
          <p:nvPr>
            <p:ph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Содержимое 12"/>
          <p:cNvSpPr>
            <a:spLocks noGrp="1"/>
          </p:cNvSpPr>
          <p:nvPr>
            <p:ph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283</TotalTime>
  <Words>443</Words>
  <Application>LibreOffice/25.2.0.3$Windows_X86_64 LibreOffice_project/e1cf4a87eb02d755bce1a01209907ea5ddc8f069</Application>
  <PresentationFormat>Произвольный</PresentationFormat>
  <Paragraphs>54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Office</vt:lpstr>
      <vt:lpstr>Office</vt:lpstr>
      <vt:lpstr>Office</vt:lpstr>
      <vt:lpstr>Office</vt:lpstr>
      <vt:lpstr>Office</vt:lpstr>
      <vt:lpstr>Office</vt:lpstr>
      <vt:lpstr>Проект на тему «Бабочки»</vt:lpstr>
      <vt:lpstr> Общие сведения о бабочках</vt:lpstr>
      <vt:lpstr>Слайд 3</vt:lpstr>
      <vt:lpstr>        Общие сведения о бабочках</vt:lpstr>
      <vt:lpstr>Строение тела бабочек </vt:lpstr>
      <vt:lpstr>Размножение бабочек </vt:lpstr>
      <vt:lpstr>Питание бабочек</vt:lpstr>
      <vt:lpstr>Роль бабочек в природе и жизни человека </vt:lpstr>
      <vt:lpstr>  Охрана бабочек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на тему «Бабочки»</dc:title>
  <dc:subject/>
  <dc:creator/>
  <dc:description/>
  <cp:lastModifiedBy>Teacher1</cp:lastModifiedBy>
  <cp:revision>12</cp:revision>
  <dcterms:created xsi:type="dcterms:W3CDTF">2025-02-22T17:08:59Z</dcterms:created>
  <dcterms:modified xsi:type="dcterms:W3CDTF">2025-02-24T11:55:34Z</dcterms:modified>
  <dc:language>ru-RU</dc:language>
</cp:coreProperties>
</file>