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48" r:id="rId2"/>
  </p:sldMasterIdLst>
  <p:notesMasterIdLst>
    <p:notesMasterId r:id="rId21"/>
  </p:notesMasterIdLst>
  <p:handoutMasterIdLst>
    <p:handoutMasterId r:id="rId22"/>
  </p:handoutMasterIdLst>
  <p:sldIdLst>
    <p:sldId id="260" r:id="rId3"/>
    <p:sldId id="364" r:id="rId4"/>
    <p:sldId id="366" r:id="rId5"/>
    <p:sldId id="333" r:id="rId6"/>
    <p:sldId id="365" r:id="rId7"/>
    <p:sldId id="350" r:id="rId8"/>
    <p:sldId id="352" r:id="rId9"/>
    <p:sldId id="359" r:id="rId10"/>
    <p:sldId id="362" r:id="rId11"/>
    <p:sldId id="361" r:id="rId12"/>
    <p:sldId id="360" r:id="rId13"/>
    <p:sldId id="363" r:id="rId14"/>
    <p:sldId id="367" r:id="rId15"/>
    <p:sldId id="368" r:id="rId16"/>
    <p:sldId id="371" r:id="rId17"/>
    <p:sldId id="373" r:id="rId18"/>
    <p:sldId id="369" r:id="rId19"/>
    <p:sldId id="370" r:id="rId20"/>
  </p:sldIdLst>
  <p:sldSz cx="12192000" cy="6858000"/>
  <p:notesSz cx="6888163" cy="100203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87D56"/>
    <a:srgbClr val="00CC00"/>
    <a:srgbClr val="FF4343"/>
    <a:srgbClr val="4BD0FF"/>
    <a:srgbClr val="66FF66"/>
    <a:srgbClr val="0066CC"/>
    <a:srgbClr val="3366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F5AB1C69-6EDB-4FF4-983F-18BD219EF322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176" autoAdjust="0"/>
    <p:restoredTop sz="99631" autoAdjust="0"/>
  </p:normalViewPr>
  <p:slideViewPr>
    <p:cSldViewPr snapToGrid="0">
      <p:cViewPr>
        <p:scale>
          <a:sx n="50" d="100"/>
          <a:sy n="50" d="100"/>
        </p:scale>
        <p:origin x="-1932" y="-134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6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 varScale="1">
        <p:scale>
          <a:sx n="76" d="100"/>
          <a:sy n="76" d="100"/>
        </p:scale>
        <p:origin x="1230" y="78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275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901698" y="0"/>
            <a:ext cx="2984871" cy="50275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03A45BA1-980A-4507-BE5A-5C1E7C2FFD8F}" type="datetimeFigureOut">
              <a:rPr lang="ru-RU" smtClean="0"/>
              <a:pPr/>
              <a:t>29.01.2026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517547"/>
            <a:ext cx="2984871" cy="502754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901698" y="9517547"/>
            <a:ext cx="2984871" cy="502754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57E03411-58E2-43FD-AE1D-AD77DFF8CB2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8819107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275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275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85A3416D-7FED-43BC-AA7C-D92DBA01ED64}" type="datetimeFigureOut">
              <a:rPr lang="ru-RU" smtClean="0"/>
              <a:pPr/>
              <a:t>29.01.2026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817" y="4822269"/>
            <a:ext cx="5510530" cy="3945493"/>
          </a:xfrm>
          <a:prstGeom prst="rect">
            <a:avLst/>
          </a:prstGeom>
        </p:spPr>
        <p:txBody>
          <a:bodyPr vert="horz" lIns="96616" tIns="48308" rIns="96616" bIns="48308" rtlCol="0"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7547"/>
            <a:ext cx="2984871" cy="502754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1698" y="9517547"/>
            <a:ext cx="2984871" cy="502754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C8DC57A8-AE18-4654-B6AF-04B3577165B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8139784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DC57A8-AE18-4654-B6AF-04B3577165BE}" type="slidenum">
              <a:rPr lang="ru-RU" smtClean="0"/>
              <a:pPr/>
              <a:t>2</a:t>
            </a:fld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DC57A8-AE18-4654-B6AF-04B3577165BE}" type="slidenum">
              <a:rPr lang="ru-RU" smtClean="0"/>
              <a:pPr/>
              <a:t>6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65611" y="1752600"/>
            <a:ext cx="6858002" cy="1828800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65610" y="3733800"/>
            <a:ext cx="6858002" cy="914400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9812036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артинки с подпися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село Покровское, 2014</a:t>
            </a:r>
            <a:endParaRPr lang="ru-RU" dirty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 lang="ru-RU" smtClean="0"/>
              <a:pPr/>
              <a:t>‹#›</a:t>
            </a:fld>
            <a:endParaRPr lang="ru-RU" dirty="0"/>
          </a:p>
        </p:txBody>
      </p:sp>
      <p:grpSp>
        <p:nvGrpSpPr>
          <p:cNvPr id="84" name="Группа 83"/>
          <p:cNvGrpSpPr>
            <a:grpSpLocks noChangeAspect="1"/>
          </p:cNvGrpSpPr>
          <p:nvPr/>
        </p:nvGrpSpPr>
        <p:grpSpPr>
          <a:xfrm rot="16200000" flipV="1">
            <a:off x="274315" y="1102304"/>
            <a:ext cx="5053664" cy="4411852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85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6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7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8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9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0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1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2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3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4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5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6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sp>
        <p:nvSpPr>
          <p:cNvPr id="97" name="Рисунок 33"/>
          <p:cNvSpPr>
            <a:spLocks noGrp="1"/>
          </p:cNvSpPr>
          <p:nvPr>
            <p:ph type="pic" sz="quarter" idx="17"/>
          </p:nvPr>
        </p:nvSpPr>
        <p:spPr>
          <a:xfrm>
            <a:off x="840795" y="1020193"/>
            <a:ext cx="3886200" cy="4572000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grpSp>
        <p:nvGrpSpPr>
          <p:cNvPr id="98" name="Группа 97"/>
          <p:cNvGrpSpPr/>
          <p:nvPr/>
        </p:nvGrpSpPr>
        <p:grpSpPr>
          <a:xfrm>
            <a:off x="5322489" y="319177"/>
            <a:ext cx="3389607" cy="27108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99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0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1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2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3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4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5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6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7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8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9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0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sp>
        <p:nvSpPr>
          <p:cNvPr id="111" name="Рисунок 33"/>
          <p:cNvSpPr>
            <a:spLocks noGrp="1" noChangeAspect="1"/>
          </p:cNvSpPr>
          <p:nvPr>
            <p:ph type="pic" sz="quarter" idx="18"/>
          </p:nvPr>
        </p:nvSpPr>
        <p:spPr>
          <a:xfrm>
            <a:off x="5546780" y="529603"/>
            <a:ext cx="2993366" cy="230533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grpSp>
        <p:nvGrpSpPr>
          <p:cNvPr id="112" name="Группа 111"/>
          <p:cNvGrpSpPr/>
          <p:nvPr/>
        </p:nvGrpSpPr>
        <p:grpSpPr>
          <a:xfrm>
            <a:off x="5322489" y="3436140"/>
            <a:ext cx="3389607" cy="27108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113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4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5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6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7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8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9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0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1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2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3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4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sp>
        <p:nvSpPr>
          <p:cNvPr id="125" name="Рисунок 33"/>
          <p:cNvSpPr>
            <a:spLocks noGrp="1" noChangeAspect="1"/>
          </p:cNvSpPr>
          <p:nvPr>
            <p:ph type="pic" sz="quarter" idx="19"/>
          </p:nvPr>
        </p:nvSpPr>
        <p:spPr>
          <a:xfrm>
            <a:off x="5546780" y="3646566"/>
            <a:ext cx="2993366" cy="230533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126" name="Текст 3"/>
          <p:cNvSpPr>
            <a:spLocks noGrp="1"/>
          </p:cNvSpPr>
          <p:nvPr>
            <p:ph type="body" sz="half" idx="21"/>
          </p:nvPr>
        </p:nvSpPr>
        <p:spPr>
          <a:xfrm>
            <a:off x="9066214" y="2048893"/>
            <a:ext cx="2286000" cy="2514599"/>
          </a:xfrm>
        </p:spPr>
        <p:txBody>
          <a:bodyPr anchor="ctr">
            <a:normAutofit/>
          </a:bodyPr>
          <a:lstStyle>
            <a:lvl1pPr marL="0" indent="0">
              <a:spcBef>
                <a:spcPts val="16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7874251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11732" y="1330347"/>
            <a:ext cx="3840480" cy="210312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6613" y="914400"/>
            <a:ext cx="6172201" cy="50292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511732" y="3555523"/>
            <a:ext cx="3840480" cy="2388077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075611" y="6019801"/>
            <a:ext cx="1396260" cy="2286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село Покровское, 2014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065213" y="6019801"/>
            <a:ext cx="762000" cy="228600"/>
          </a:xfrm>
        </p:spPr>
        <p:txBody>
          <a:bodyPr/>
          <a:lstStyle>
            <a:lvl1pPr algn="l">
              <a:defRPr/>
            </a:lvl1pPr>
          </a:lstStyle>
          <a:p>
            <a:fld id="{022B156B-59AE-415F-B24B-8756D48BB97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2397626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>
            <a:off x="595546" y="781398"/>
            <a:ext cx="6433398" cy="5053665"/>
            <a:chOff x="5162444" y="781398"/>
            <a:chExt cx="6433398" cy="5053665"/>
          </a:xfrm>
        </p:grpSpPr>
        <p:sp>
          <p:nvSpPr>
            <p:cNvPr id="9" name="Полилиния 42"/>
            <p:cNvSpPr>
              <a:spLocks/>
            </p:cNvSpPr>
            <p:nvPr/>
          </p:nvSpPr>
          <p:spPr bwMode="auto">
            <a:xfrm rot="16200000" flipV="1">
              <a:off x="3342557" y="3275021"/>
              <a:ext cx="3827994" cy="17568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" name="Полилиния 43"/>
            <p:cNvSpPr>
              <a:spLocks/>
            </p:cNvSpPr>
            <p:nvPr/>
          </p:nvSpPr>
          <p:spPr bwMode="auto">
            <a:xfrm rot="16200000" flipV="1">
              <a:off x="9565728" y="3299447"/>
              <a:ext cx="3836876" cy="17568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grpSp>
          <p:nvGrpSpPr>
            <p:cNvPr id="11" name="Группа 10"/>
            <p:cNvGrpSpPr/>
            <p:nvPr/>
          </p:nvGrpSpPr>
          <p:grpSpPr>
            <a:xfrm>
              <a:off x="5814205" y="859113"/>
              <a:ext cx="5129146" cy="4880471"/>
              <a:chOff x="7856559" y="859113"/>
              <a:chExt cx="3086791" cy="4880471"/>
            </a:xfrm>
          </p:grpSpPr>
          <p:sp>
            <p:nvSpPr>
              <p:cNvPr id="20" name="Полилиния 41"/>
              <p:cNvSpPr>
                <a:spLocks/>
              </p:cNvSpPr>
              <p:nvPr/>
            </p:nvSpPr>
            <p:spPr bwMode="auto">
              <a:xfrm rot="16200000" flipV="1">
                <a:off x="9392183" y="4188416"/>
                <a:ext cx="15544" cy="3086791"/>
              </a:xfrm>
              <a:custGeom>
                <a:avLst/>
                <a:gdLst>
                  <a:gd name="T0" fmla="*/ 3 w 5"/>
                  <a:gd name="T1" fmla="*/ 0 h 868"/>
                  <a:gd name="T2" fmla="*/ 4 w 5"/>
                  <a:gd name="T3" fmla="*/ 217 h 868"/>
                  <a:gd name="T4" fmla="*/ 3 w 5"/>
                  <a:gd name="T5" fmla="*/ 326 h 868"/>
                  <a:gd name="T6" fmla="*/ 4 w 5"/>
                  <a:gd name="T7" fmla="*/ 434 h 868"/>
                  <a:gd name="T8" fmla="*/ 4 w 5"/>
                  <a:gd name="T9" fmla="*/ 651 h 868"/>
                  <a:gd name="T10" fmla="*/ 4 w 5"/>
                  <a:gd name="T11" fmla="*/ 760 h 868"/>
                  <a:gd name="T12" fmla="*/ 3 w 5"/>
                  <a:gd name="T13" fmla="*/ 868 h 868"/>
                  <a:gd name="T14" fmla="*/ 2 w 5"/>
                  <a:gd name="T15" fmla="*/ 868 h 868"/>
                  <a:gd name="T16" fmla="*/ 1 w 5"/>
                  <a:gd name="T17" fmla="*/ 760 h 868"/>
                  <a:gd name="T18" fmla="*/ 0 w 5"/>
                  <a:gd name="T19" fmla="*/ 651 h 868"/>
                  <a:gd name="T20" fmla="*/ 1 w 5"/>
                  <a:gd name="T21" fmla="*/ 434 h 868"/>
                  <a:gd name="T22" fmla="*/ 2 w 5"/>
                  <a:gd name="T23" fmla="*/ 326 h 868"/>
                  <a:gd name="T24" fmla="*/ 1 w 5"/>
                  <a:gd name="T25" fmla="*/ 217 h 868"/>
                  <a:gd name="T26" fmla="*/ 2 w 5"/>
                  <a:gd name="T27" fmla="*/ 0 h 868"/>
                  <a:gd name="T28" fmla="*/ 3 w 5"/>
                  <a:gd name="T29" fmla="*/ 0 h 8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" h="868">
                    <a:moveTo>
                      <a:pt x="3" y="0"/>
                    </a:moveTo>
                    <a:cubicBezTo>
                      <a:pt x="4" y="73"/>
                      <a:pt x="4" y="145"/>
                      <a:pt x="4" y="217"/>
                    </a:cubicBezTo>
                    <a:cubicBezTo>
                      <a:pt x="4" y="253"/>
                      <a:pt x="3" y="290"/>
                      <a:pt x="3" y="326"/>
                    </a:cubicBezTo>
                    <a:cubicBezTo>
                      <a:pt x="3" y="362"/>
                      <a:pt x="3" y="398"/>
                      <a:pt x="4" y="434"/>
                    </a:cubicBezTo>
                    <a:cubicBezTo>
                      <a:pt x="4" y="507"/>
                      <a:pt x="5" y="579"/>
                      <a:pt x="4" y="651"/>
                    </a:cubicBezTo>
                    <a:cubicBezTo>
                      <a:pt x="5" y="687"/>
                      <a:pt x="4" y="724"/>
                      <a:pt x="4" y="760"/>
                    </a:cubicBezTo>
                    <a:cubicBezTo>
                      <a:pt x="4" y="796"/>
                      <a:pt x="3" y="832"/>
                      <a:pt x="3" y="868"/>
                    </a:cubicBezTo>
                    <a:cubicBezTo>
                      <a:pt x="2" y="868"/>
                      <a:pt x="2" y="868"/>
                      <a:pt x="2" y="868"/>
                    </a:cubicBezTo>
                    <a:cubicBezTo>
                      <a:pt x="2" y="832"/>
                      <a:pt x="1" y="796"/>
                      <a:pt x="1" y="760"/>
                    </a:cubicBezTo>
                    <a:cubicBezTo>
                      <a:pt x="1" y="724"/>
                      <a:pt x="0" y="687"/>
                      <a:pt x="0" y="651"/>
                    </a:cubicBezTo>
                    <a:cubicBezTo>
                      <a:pt x="0" y="579"/>
                      <a:pt x="1" y="507"/>
                      <a:pt x="1" y="434"/>
                    </a:cubicBezTo>
                    <a:cubicBezTo>
                      <a:pt x="2" y="398"/>
                      <a:pt x="2" y="362"/>
                      <a:pt x="2" y="326"/>
                    </a:cubicBezTo>
                    <a:cubicBezTo>
                      <a:pt x="2" y="290"/>
                      <a:pt x="1" y="253"/>
                      <a:pt x="1" y="217"/>
                    </a:cubicBezTo>
                    <a:cubicBezTo>
                      <a:pt x="0" y="145"/>
                      <a:pt x="1" y="73"/>
                      <a:pt x="2" y="0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chemeClr val="tx1">
                  <a:lumMod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21" name="Полилиния 44"/>
              <p:cNvSpPr>
                <a:spLocks/>
              </p:cNvSpPr>
              <p:nvPr/>
            </p:nvSpPr>
            <p:spPr bwMode="auto">
              <a:xfrm rot="16200000" flipV="1">
                <a:off x="9366943" y="-651271"/>
                <a:ext cx="13322" cy="3034090"/>
              </a:xfrm>
              <a:custGeom>
                <a:avLst/>
                <a:gdLst>
                  <a:gd name="T0" fmla="*/ 2 w 4"/>
                  <a:gd name="T1" fmla="*/ 853 h 853"/>
                  <a:gd name="T2" fmla="*/ 0 w 4"/>
                  <a:gd name="T3" fmla="*/ 640 h 853"/>
                  <a:gd name="T4" fmla="*/ 1 w 4"/>
                  <a:gd name="T5" fmla="*/ 533 h 853"/>
                  <a:gd name="T6" fmla="*/ 1 w 4"/>
                  <a:gd name="T7" fmla="*/ 427 h 853"/>
                  <a:gd name="T8" fmla="*/ 0 w 4"/>
                  <a:gd name="T9" fmla="*/ 213 h 853"/>
                  <a:gd name="T10" fmla="*/ 0 w 4"/>
                  <a:gd name="T11" fmla="*/ 107 h 853"/>
                  <a:gd name="T12" fmla="*/ 2 w 4"/>
                  <a:gd name="T13" fmla="*/ 0 h 853"/>
                  <a:gd name="T14" fmla="*/ 2 w 4"/>
                  <a:gd name="T15" fmla="*/ 0 h 853"/>
                  <a:gd name="T16" fmla="*/ 3 w 4"/>
                  <a:gd name="T17" fmla="*/ 107 h 853"/>
                  <a:gd name="T18" fmla="*/ 4 w 4"/>
                  <a:gd name="T19" fmla="*/ 213 h 853"/>
                  <a:gd name="T20" fmla="*/ 3 w 4"/>
                  <a:gd name="T21" fmla="*/ 427 h 853"/>
                  <a:gd name="T22" fmla="*/ 2 w 4"/>
                  <a:gd name="T23" fmla="*/ 533 h 853"/>
                  <a:gd name="T24" fmla="*/ 3 w 4"/>
                  <a:gd name="T25" fmla="*/ 640 h 853"/>
                  <a:gd name="T26" fmla="*/ 2 w 4"/>
                  <a:gd name="T27" fmla="*/ 853 h 8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" h="853">
                    <a:moveTo>
                      <a:pt x="2" y="853"/>
                    </a:moveTo>
                    <a:cubicBezTo>
                      <a:pt x="0" y="782"/>
                      <a:pt x="0" y="711"/>
                      <a:pt x="0" y="640"/>
                    </a:cubicBezTo>
                    <a:cubicBezTo>
                      <a:pt x="0" y="604"/>
                      <a:pt x="1" y="569"/>
                      <a:pt x="1" y="533"/>
                    </a:cubicBezTo>
                    <a:cubicBezTo>
                      <a:pt x="1" y="498"/>
                      <a:pt x="1" y="462"/>
                      <a:pt x="1" y="427"/>
                    </a:cubicBezTo>
                    <a:cubicBezTo>
                      <a:pt x="0" y="356"/>
                      <a:pt x="0" y="284"/>
                      <a:pt x="0" y="213"/>
                    </a:cubicBezTo>
                    <a:cubicBezTo>
                      <a:pt x="0" y="178"/>
                      <a:pt x="0" y="142"/>
                      <a:pt x="0" y="107"/>
                    </a:cubicBezTo>
                    <a:cubicBezTo>
                      <a:pt x="1" y="71"/>
                      <a:pt x="1" y="36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3" y="36"/>
                      <a:pt x="3" y="71"/>
                      <a:pt x="3" y="107"/>
                    </a:cubicBezTo>
                    <a:cubicBezTo>
                      <a:pt x="4" y="142"/>
                      <a:pt x="4" y="178"/>
                      <a:pt x="4" y="213"/>
                    </a:cubicBezTo>
                    <a:cubicBezTo>
                      <a:pt x="4" y="284"/>
                      <a:pt x="3" y="356"/>
                      <a:pt x="3" y="427"/>
                    </a:cubicBezTo>
                    <a:cubicBezTo>
                      <a:pt x="3" y="462"/>
                      <a:pt x="2" y="498"/>
                      <a:pt x="2" y="533"/>
                    </a:cubicBezTo>
                    <a:cubicBezTo>
                      <a:pt x="3" y="569"/>
                      <a:pt x="3" y="604"/>
                      <a:pt x="3" y="640"/>
                    </a:cubicBezTo>
                    <a:cubicBezTo>
                      <a:pt x="4" y="711"/>
                      <a:pt x="3" y="782"/>
                      <a:pt x="2" y="853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</p:grpSp>
        <p:sp>
          <p:nvSpPr>
            <p:cNvPr id="12" name="Полилиния 45"/>
            <p:cNvSpPr>
              <a:spLocks noEditPoints="1"/>
            </p:cNvSpPr>
            <p:nvPr/>
          </p:nvSpPr>
          <p:spPr bwMode="auto">
            <a:xfrm rot="16200000" flipV="1">
              <a:off x="5186001" y="5323012"/>
              <a:ext cx="477390" cy="524504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" name="Полилиния 46"/>
            <p:cNvSpPr>
              <a:spLocks noEditPoints="1"/>
            </p:cNvSpPr>
            <p:nvPr/>
          </p:nvSpPr>
          <p:spPr bwMode="auto">
            <a:xfrm rot="16200000" flipV="1">
              <a:off x="5197295" y="5324846"/>
              <a:ext cx="477390" cy="511956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" name="Полилиния 47"/>
            <p:cNvSpPr>
              <a:spLocks noEditPoints="1"/>
            </p:cNvSpPr>
            <p:nvPr/>
          </p:nvSpPr>
          <p:spPr bwMode="auto">
            <a:xfrm rot="16200000" flipV="1">
              <a:off x="11076843" y="5321082"/>
              <a:ext cx="508476" cy="519485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" name="Полилиния 48"/>
            <p:cNvSpPr>
              <a:spLocks noEditPoints="1"/>
            </p:cNvSpPr>
            <p:nvPr/>
          </p:nvSpPr>
          <p:spPr bwMode="auto">
            <a:xfrm rot="16200000" flipV="1">
              <a:off x="11093207" y="5321324"/>
              <a:ext cx="470728" cy="534543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" name="Полилиния 49"/>
            <p:cNvSpPr>
              <a:spLocks noEditPoints="1"/>
            </p:cNvSpPr>
            <p:nvPr/>
          </p:nvSpPr>
          <p:spPr bwMode="auto">
            <a:xfrm rot="16200000" flipV="1">
              <a:off x="11051654" y="771453"/>
              <a:ext cx="468508" cy="519485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" name="Полилиния 50"/>
            <p:cNvSpPr>
              <a:spLocks noEditPoints="1"/>
            </p:cNvSpPr>
            <p:nvPr/>
          </p:nvSpPr>
          <p:spPr bwMode="auto">
            <a:xfrm rot="16200000" flipV="1">
              <a:off x="11044126" y="786511"/>
              <a:ext cx="468508" cy="489370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" name="Полилиния 51"/>
            <p:cNvSpPr>
              <a:spLocks noEditPoints="1"/>
            </p:cNvSpPr>
            <p:nvPr/>
          </p:nvSpPr>
          <p:spPr bwMode="auto">
            <a:xfrm rot="16200000" flipV="1">
              <a:off x="5232723" y="721157"/>
              <a:ext cx="424100" cy="544581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9" name="Полилиния 52"/>
            <p:cNvSpPr>
              <a:spLocks noEditPoints="1"/>
            </p:cNvSpPr>
            <p:nvPr/>
          </p:nvSpPr>
          <p:spPr bwMode="auto">
            <a:xfrm rot="16200000" flipV="1">
              <a:off x="5241796" y="749729"/>
              <a:ext cx="428541" cy="491879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2891" y="1330347"/>
            <a:ext cx="3840480" cy="210312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6613" y="1031195"/>
            <a:ext cx="5943600" cy="4572000"/>
          </a:xfrm>
          <a:solidFill>
            <a:schemeClr val="accent2">
              <a:lumMod val="40000"/>
              <a:lumOff val="60000"/>
            </a:schemeClr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492891" y="3555521"/>
            <a:ext cx="3840480" cy="2168517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село Покровское, 2014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6595758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село Покровское, 2014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slow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село Покровское, 2014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4479362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slow"/>
    </mc:Fallback>
  </mc:AlternateContent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624268" y="304800"/>
            <a:ext cx="1729531" cy="56769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199" y="304800"/>
            <a:ext cx="8633671" cy="56769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село Покровское, 2014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2058033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село Покровское, 2014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396309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65613" y="1828800"/>
            <a:ext cx="6858002" cy="1828800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265610" y="3733800"/>
            <a:ext cx="6858002" cy="9144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12292579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65212" y="1825625"/>
            <a:ext cx="4954588" cy="418795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4951414" cy="418795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село Покровское, 2014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9727551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9848" y="1681163"/>
            <a:ext cx="4956048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069848" y="2505075"/>
            <a:ext cx="4956048" cy="34766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4956048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4956048" cy="34766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село Покровское, 2014</a:t>
            </a: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3185716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село Покровское, 2014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5128164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село Покровское, 2014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8478748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е картинки с подпися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село Покровское, 2014</a:t>
            </a:r>
            <a:endParaRPr lang="ru-RU" dirty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 lang="ru-RU" smtClean="0"/>
              <a:pPr/>
              <a:t>‹#›</a:t>
            </a:fld>
            <a:endParaRPr lang="ru-RU" dirty="0"/>
          </a:p>
        </p:txBody>
      </p:sp>
      <p:grpSp>
        <p:nvGrpSpPr>
          <p:cNvPr id="9" name="Группа 8"/>
          <p:cNvGrpSpPr/>
          <p:nvPr/>
        </p:nvGrpSpPr>
        <p:grpSpPr>
          <a:xfrm>
            <a:off x="574431" y="724619"/>
            <a:ext cx="5318979" cy="3795623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10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9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0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1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grpSp>
        <p:nvGrpSpPr>
          <p:cNvPr id="22" name="Группа 21"/>
          <p:cNvGrpSpPr/>
          <p:nvPr/>
        </p:nvGrpSpPr>
        <p:grpSpPr>
          <a:xfrm>
            <a:off x="6285120" y="724619"/>
            <a:ext cx="5318979" cy="3795623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23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4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5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6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7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8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9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0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1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2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3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4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sp>
        <p:nvSpPr>
          <p:cNvPr id="36" name="Рисунок 33"/>
          <p:cNvSpPr>
            <a:spLocks noGrp="1" noChangeAspect="1"/>
          </p:cNvSpPr>
          <p:nvPr>
            <p:ph type="pic" sz="quarter" idx="17"/>
          </p:nvPr>
        </p:nvSpPr>
        <p:spPr>
          <a:xfrm>
            <a:off x="833620" y="1020195"/>
            <a:ext cx="4800601" cy="3200400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37" name="Рисунок 33"/>
          <p:cNvSpPr>
            <a:spLocks noGrp="1" noChangeAspect="1"/>
          </p:cNvSpPr>
          <p:nvPr>
            <p:ph type="pic" sz="quarter" idx="18"/>
          </p:nvPr>
        </p:nvSpPr>
        <p:spPr>
          <a:xfrm>
            <a:off x="6544309" y="1020195"/>
            <a:ext cx="4800601" cy="3200400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39" name="Текст 3"/>
          <p:cNvSpPr>
            <a:spLocks noGrp="1"/>
          </p:cNvSpPr>
          <p:nvPr>
            <p:ph type="body" sz="half" idx="2"/>
          </p:nvPr>
        </p:nvSpPr>
        <p:spPr>
          <a:xfrm>
            <a:off x="1052423" y="4648200"/>
            <a:ext cx="4368980" cy="1295400"/>
          </a:xfrm>
        </p:spPr>
        <p:txBody>
          <a:bodyPr>
            <a:normAutofit/>
          </a:bodyPr>
          <a:lstStyle>
            <a:lvl1pPr marL="0" indent="0">
              <a:spcBef>
                <a:spcPts val="16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0" name="Текст 3"/>
          <p:cNvSpPr>
            <a:spLocks noGrp="1"/>
          </p:cNvSpPr>
          <p:nvPr>
            <p:ph type="body" sz="half" idx="19"/>
          </p:nvPr>
        </p:nvSpPr>
        <p:spPr>
          <a:xfrm>
            <a:off x="6742908" y="4648200"/>
            <a:ext cx="4368980" cy="1295400"/>
          </a:xfrm>
        </p:spPr>
        <p:txBody>
          <a:bodyPr>
            <a:normAutofit/>
          </a:bodyPr>
          <a:lstStyle>
            <a:lvl1pPr marL="0" indent="0">
              <a:spcBef>
                <a:spcPts val="16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11682748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артинки с подписями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село Покровское, 2014</a:t>
            </a:r>
            <a:endParaRPr lang="ru-RU" dirty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 lang="ru-RU" smtClean="0"/>
              <a:pPr/>
              <a:t>‹#›</a:t>
            </a:fld>
            <a:endParaRPr lang="ru-RU" dirty="0"/>
          </a:p>
        </p:txBody>
      </p:sp>
      <p:grpSp>
        <p:nvGrpSpPr>
          <p:cNvPr id="35" name="Группа 34"/>
          <p:cNvGrpSpPr>
            <a:grpSpLocks noChangeAspect="1"/>
          </p:cNvGrpSpPr>
          <p:nvPr/>
        </p:nvGrpSpPr>
        <p:grpSpPr>
          <a:xfrm rot="5400000">
            <a:off x="4030971" y="647727"/>
            <a:ext cx="4116828" cy="338328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38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1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2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3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4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5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6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7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8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9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0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1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grpSp>
        <p:nvGrpSpPr>
          <p:cNvPr id="52" name="Группа 51"/>
          <p:cNvGrpSpPr>
            <a:grpSpLocks noChangeAspect="1"/>
          </p:cNvGrpSpPr>
          <p:nvPr/>
        </p:nvGrpSpPr>
        <p:grpSpPr>
          <a:xfrm rot="5400000">
            <a:off x="263071" y="1127733"/>
            <a:ext cx="4114800" cy="3381614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53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4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5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6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7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8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9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0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1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2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3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4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grpSp>
        <p:nvGrpSpPr>
          <p:cNvPr id="65" name="Группа 64"/>
          <p:cNvGrpSpPr>
            <a:grpSpLocks noChangeAspect="1"/>
          </p:cNvGrpSpPr>
          <p:nvPr/>
        </p:nvGrpSpPr>
        <p:grpSpPr>
          <a:xfrm rot="5400000">
            <a:off x="7803905" y="1127738"/>
            <a:ext cx="4114800" cy="3381613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66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7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8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9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0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1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2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3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4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5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6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7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sp>
        <p:nvSpPr>
          <p:cNvPr id="78" name="Рисунок 33"/>
          <p:cNvSpPr>
            <a:spLocks noGrp="1"/>
          </p:cNvSpPr>
          <p:nvPr>
            <p:ph type="pic" sz="quarter" idx="18"/>
          </p:nvPr>
        </p:nvSpPr>
        <p:spPr>
          <a:xfrm>
            <a:off x="4599885" y="533400"/>
            <a:ext cx="2971800" cy="3657600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79" name="Рисунок 33"/>
          <p:cNvSpPr>
            <a:spLocks noGrp="1"/>
          </p:cNvSpPr>
          <p:nvPr>
            <p:ph type="pic" sz="quarter" idx="19"/>
          </p:nvPr>
        </p:nvSpPr>
        <p:spPr>
          <a:xfrm>
            <a:off x="834571" y="1013590"/>
            <a:ext cx="2971800" cy="3657600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80" name="Рисунок 33"/>
          <p:cNvSpPr>
            <a:spLocks noGrp="1"/>
          </p:cNvSpPr>
          <p:nvPr>
            <p:ph type="pic" sz="quarter" idx="20"/>
          </p:nvPr>
        </p:nvSpPr>
        <p:spPr>
          <a:xfrm>
            <a:off x="8375405" y="1013591"/>
            <a:ext cx="2971800" cy="3657600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81" name="Текст 3"/>
          <p:cNvSpPr>
            <a:spLocks noGrp="1"/>
          </p:cNvSpPr>
          <p:nvPr>
            <p:ph type="body" sz="half" idx="2"/>
          </p:nvPr>
        </p:nvSpPr>
        <p:spPr>
          <a:xfrm>
            <a:off x="948871" y="5018002"/>
            <a:ext cx="2743200" cy="914400"/>
          </a:xfrm>
        </p:spPr>
        <p:txBody>
          <a:bodyPr>
            <a:normAutofit/>
          </a:bodyPr>
          <a:lstStyle>
            <a:lvl1pPr marL="0" indent="0">
              <a:spcBef>
                <a:spcPts val="16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2" name="Текст 3"/>
          <p:cNvSpPr>
            <a:spLocks noGrp="1"/>
          </p:cNvSpPr>
          <p:nvPr>
            <p:ph type="body" sz="half" idx="21"/>
          </p:nvPr>
        </p:nvSpPr>
        <p:spPr>
          <a:xfrm>
            <a:off x="4707208" y="4582378"/>
            <a:ext cx="2743200" cy="914400"/>
          </a:xfrm>
        </p:spPr>
        <p:txBody>
          <a:bodyPr>
            <a:normAutofit/>
          </a:bodyPr>
          <a:lstStyle>
            <a:lvl1pPr marL="0" indent="0">
              <a:spcBef>
                <a:spcPts val="16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3" name="Текст 3"/>
          <p:cNvSpPr>
            <a:spLocks noGrp="1"/>
          </p:cNvSpPr>
          <p:nvPr>
            <p:ph type="body" sz="half" idx="22"/>
          </p:nvPr>
        </p:nvSpPr>
        <p:spPr>
          <a:xfrm>
            <a:off x="8489705" y="5018002"/>
            <a:ext cx="2743200" cy="914400"/>
          </a:xfrm>
        </p:spPr>
        <p:txBody>
          <a:bodyPr>
            <a:normAutofit/>
          </a:bodyPr>
          <a:lstStyle>
            <a:lvl1pPr marL="0" indent="0">
              <a:spcBef>
                <a:spcPts val="16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16819350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7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5212" y="304800"/>
            <a:ext cx="10058402" cy="12192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5214" y="1752600"/>
            <a:ext cx="10058400" cy="4229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075611" y="6019801"/>
            <a:ext cx="139626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979613" y="6019801"/>
            <a:ext cx="59436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село Покровское, 2014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65213" y="6019801"/>
            <a:ext cx="7620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022B156B-59AE-415F-B24B-8756D48BB97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300630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62" r:id="rId10"/>
    <p:sldLayoutId id="2147483656" r:id="rId11"/>
    <p:sldLayoutId id="2147483657" r:id="rId12"/>
    <p:sldLayoutId id="2147483663" r:id="rId13"/>
    <p:sldLayoutId id="2147483658" r:id="rId14"/>
    <p:sldLayoutId id="2147483659" r:id="rId15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slow"/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347472" indent="-347472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3464" algn="l" defTabSz="914400" rtl="0" eaLnBrk="1" latinLnBrk="0" hangingPunct="1">
        <a:lnSpc>
          <a:spcPct val="100000"/>
        </a:lnSpc>
        <a:spcBef>
          <a:spcPts val="12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pos="3840">
          <p15:clr>
            <a:srgbClr val="F26B43"/>
          </p15:clr>
        </p15:guide>
        <p15:guide id="2" orient="horz" pos="216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084392" y="2258703"/>
            <a:ext cx="8871044" cy="4408228"/>
          </a:xfrm>
        </p:spPr>
        <p:txBody>
          <a:bodyPr>
            <a:noAutofit/>
          </a:bodyPr>
          <a:lstStyle/>
          <a:p>
            <a:pPr algn="r">
              <a:lnSpc>
                <a:spcPct val="150000"/>
              </a:lnSpc>
            </a:pPr>
            <a:r>
              <a:rPr lang="ru-RU" sz="4800" dirty="0" smtClean="0">
                <a:latin typeface="Comic Sans MS" pitchFamily="66" charset="0"/>
              </a:rPr>
              <a:t/>
            </a:r>
            <a:br>
              <a:rPr lang="ru-RU" sz="4800" dirty="0" smtClean="0">
                <a:latin typeface="Comic Sans MS" pitchFamily="66" charset="0"/>
              </a:rPr>
            </a:br>
            <a:r>
              <a:rPr lang="ru-RU" sz="4800" dirty="0" smtClean="0">
                <a:latin typeface="Comic Sans MS" pitchFamily="66" charset="0"/>
              </a:rPr>
              <a:t/>
            </a:r>
            <a:br>
              <a:rPr lang="ru-RU" sz="4800" dirty="0" smtClean="0">
                <a:latin typeface="Comic Sans MS" pitchFamily="66" charset="0"/>
              </a:rPr>
            </a:br>
            <a:r>
              <a:rPr lang="ru-RU" sz="4800" b="1" dirty="0" smtClean="0">
                <a:latin typeface="Century Gothic" pitchFamily="34" charset="0"/>
              </a:rPr>
              <a:t>У нас всё получится!</a:t>
            </a:r>
            <a:r>
              <a:rPr lang="ru-RU" sz="4800" dirty="0" smtClean="0">
                <a:latin typeface="Century Gothic" pitchFamily="34" charset="0"/>
              </a:rPr>
              <a:t/>
            </a:r>
            <a:br>
              <a:rPr lang="ru-RU" sz="4800" dirty="0" smtClean="0">
                <a:latin typeface="Century Gothic" pitchFamily="34" charset="0"/>
              </a:rPr>
            </a:br>
            <a:r>
              <a:rPr lang="ru-RU" sz="4000" b="1" dirty="0" smtClean="0">
                <a:solidFill>
                  <a:srgbClr val="002060"/>
                </a:solidFill>
                <a:latin typeface="Century Gothic" pitchFamily="34" charset="0"/>
                <a:cs typeface="Times New Roman" pitchFamily="18" charset="0"/>
              </a:rPr>
              <a:t> </a:t>
            </a:r>
            <a:br>
              <a:rPr lang="ru-RU" sz="4000" b="1" dirty="0" smtClean="0">
                <a:solidFill>
                  <a:srgbClr val="002060"/>
                </a:solidFill>
                <a:latin typeface="Century Gothic" pitchFamily="34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rgbClr val="002060"/>
                </a:solidFill>
                <a:latin typeface="Century Gothic" pitchFamily="34" charset="0"/>
                <a:cs typeface="Times New Roman" pitchFamily="18" charset="0"/>
              </a:rPr>
              <a:t>Маргарита Александровна Ченская, учитель биологии </a:t>
            </a:r>
            <a:br>
              <a:rPr lang="ru-RU" sz="4000" b="1" dirty="0" smtClean="0">
                <a:solidFill>
                  <a:srgbClr val="002060"/>
                </a:solidFill>
                <a:latin typeface="Century Gothic" pitchFamily="34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i="1" dirty="0" smtClean="0">
                <a:solidFill>
                  <a:srgbClr val="00206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i="1" dirty="0" smtClean="0">
                <a:solidFill>
                  <a:srgbClr val="00206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40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46848" y="768823"/>
            <a:ext cx="10058402" cy="950794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ПРАВДА ИЛИ ВЫМЫСЕЛ?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1160747" y="1916371"/>
            <a:ext cx="10330667" cy="1550159"/>
          </a:xfrm>
        </p:spPr>
        <p:txBody>
          <a:bodyPr>
            <a:normAutofit/>
          </a:bodyPr>
          <a:lstStyle/>
          <a:p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роста дрожжей обязательно нужен кислород</a:t>
            </a:r>
          </a:p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 lang="ru-RU" smtClean="0"/>
              <a:pPr/>
              <a:t>10</a:t>
            </a:fld>
            <a:endParaRPr lang="ru-RU" dirty="0"/>
          </a:p>
        </p:txBody>
      </p:sp>
      <p:pic>
        <p:nvPicPr>
          <p:cNvPr id="41986" name="Picture 2" descr="C:\Users\Sergeev GRACH\Desktop\Скриншот 27-01-2026 13324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55724" y="3247697"/>
            <a:ext cx="2879776" cy="2699790"/>
          </a:xfrm>
          <a:prstGeom prst="rect">
            <a:avLst/>
          </a:prstGeom>
          <a:noFill/>
        </p:spPr>
      </p:pic>
      <p:pic>
        <p:nvPicPr>
          <p:cNvPr id="41987" name="Picture 3" descr="C:\Users\Sergeev GRACH\Desktop\1cc903e12a29b1c5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131" y="3467429"/>
            <a:ext cx="4934607" cy="2775716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46848" y="768823"/>
            <a:ext cx="10058402" cy="950794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ПРАВДА ИЛИ ВЫМЫСЕЛ?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1160747" y="1916371"/>
            <a:ext cx="10330667" cy="2119601"/>
          </a:xfrm>
        </p:spPr>
        <p:txBody>
          <a:bodyPr>
            <a:normAutofit/>
          </a:bodyPr>
          <a:lstStyle/>
          <a:p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Процесс брожения способствует повышению объема теста благодаря выделению углекислого газа</a:t>
            </a:r>
          </a:p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 lang="ru-RU" smtClean="0"/>
              <a:pPr/>
              <a:t>11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114862" y="295857"/>
            <a:ext cx="10058402" cy="776198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ПРАВДА ИЛИ ВЫМЫСЕЛ?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650828" y="1213945"/>
            <a:ext cx="7218957" cy="2743200"/>
          </a:xfrm>
        </p:spPr>
        <p:txBody>
          <a:bodyPr>
            <a:normAutofit fontScale="92500" lnSpcReduction="20000"/>
          </a:bodyPr>
          <a:lstStyle/>
          <a:p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Процесс брожения способствует повышению объема теста благодаря выделению углекислого газа</a:t>
            </a:r>
          </a:p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 lang="ru-RU" smtClean="0"/>
              <a:pPr/>
              <a:t>12</a:t>
            </a:fld>
            <a:endParaRPr lang="ru-RU" dirty="0"/>
          </a:p>
        </p:txBody>
      </p:sp>
      <p:pic>
        <p:nvPicPr>
          <p:cNvPr id="5" name="Picture 4" descr="C:\Users\Sergeev GRACH\Desktop\3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03953" y="3752193"/>
            <a:ext cx="2218788" cy="2218788"/>
          </a:xfrm>
          <a:prstGeom prst="rect">
            <a:avLst/>
          </a:prstGeom>
          <a:noFill/>
        </p:spPr>
      </p:pic>
      <p:pic>
        <p:nvPicPr>
          <p:cNvPr id="43010" name="Picture 2" descr="C:\Users\Sergeev GRACH\Desktop\Скриншот 27-01-2026 133657.jpg"/>
          <p:cNvPicPr>
            <a:picLocks noChangeAspect="1" noChangeArrowheads="1"/>
          </p:cNvPicPr>
          <p:nvPr/>
        </p:nvPicPr>
        <p:blipFill>
          <a:blip r:embed="rId3" cstate="print"/>
          <a:srcRect l="12053" r="11572"/>
          <a:stretch>
            <a:fillRect/>
          </a:stretch>
        </p:blipFill>
        <p:spPr bwMode="auto">
          <a:xfrm>
            <a:off x="504498" y="1541245"/>
            <a:ext cx="4051736" cy="3142559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46848" y="768823"/>
            <a:ext cx="10058402" cy="950794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ПРАВДА ИЛИ ВЫМЫСЕЛ?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1160747" y="1916371"/>
            <a:ext cx="10330667" cy="2119601"/>
          </a:xfrm>
        </p:spPr>
        <p:txBody>
          <a:bodyPr>
            <a:normAutofit/>
          </a:bodyPr>
          <a:lstStyle/>
          <a:p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Существует около 1500 известных видов дрожжей</a:t>
            </a:r>
          </a:p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 lang="ru-RU" smtClean="0"/>
              <a:pPr/>
              <a:t>13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46848" y="768823"/>
            <a:ext cx="10058402" cy="950794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ПРАВДА ИЛИ ВЫМЫСЕЛ?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1160747" y="1916371"/>
            <a:ext cx="10330667" cy="2119601"/>
          </a:xfrm>
        </p:spPr>
        <p:txBody>
          <a:bodyPr>
            <a:normAutofit/>
          </a:bodyPr>
          <a:lstStyle/>
          <a:p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Существует около 1500 известных видов дрожжей</a:t>
            </a:r>
          </a:p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 lang="ru-RU" smtClean="0"/>
              <a:pPr/>
              <a:t>14</a:t>
            </a:fld>
            <a:endParaRPr lang="ru-RU" dirty="0"/>
          </a:p>
        </p:txBody>
      </p:sp>
      <p:pic>
        <p:nvPicPr>
          <p:cNvPr id="5" name="Picture 4" descr="C:\Users\Sergeev GRACH\Desktop\3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03953" y="3752193"/>
            <a:ext cx="2218788" cy="2218788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46848" y="768823"/>
            <a:ext cx="10058402" cy="950794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ПРАВДА ИЛИ ВЫМЫСЕЛ?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1160747" y="1916371"/>
            <a:ext cx="10330667" cy="2119601"/>
          </a:xfrm>
        </p:spPr>
        <p:txBody>
          <a:bodyPr>
            <a:normAutofit/>
          </a:bodyPr>
          <a:lstStyle/>
          <a:p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Дрожжи – это многоклеточные организмы</a:t>
            </a:r>
          </a:p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 lang="ru-RU" smtClean="0"/>
              <a:pPr/>
              <a:t>15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46848" y="768823"/>
            <a:ext cx="10058402" cy="950794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ПРАВДА ИЛИ ВЫМЫСЕЛ?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1160747" y="1916371"/>
            <a:ext cx="10330667" cy="2119601"/>
          </a:xfrm>
        </p:spPr>
        <p:txBody>
          <a:bodyPr>
            <a:normAutofit/>
          </a:bodyPr>
          <a:lstStyle/>
          <a:p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Дрожжи – это многоклеточные организмы</a:t>
            </a:r>
          </a:p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 lang="ru-RU" smtClean="0"/>
              <a:pPr/>
              <a:t>16</a:t>
            </a:fld>
            <a:endParaRPr lang="ru-RU" dirty="0"/>
          </a:p>
        </p:txBody>
      </p:sp>
      <p:pic>
        <p:nvPicPr>
          <p:cNvPr id="5" name="Picture 2" descr="C:\Users\Sergeev GRACH\Desktop\Скриншот 27-01-2026 13324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55724" y="3247697"/>
            <a:ext cx="2879776" cy="269979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46848" y="768823"/>
            <a:ext cx="10058402" cy="950794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ПРАВДА ИЛИ ВЫМЫСЕЛ?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1160747" y="1916371"/>
            <a:ext cx="10330667" cy="2119601"/>
          </a:xfrm>
        </p:spPr>
        <p:txBody>
          <a:bodyPr>
            <a:normAutofit/>
          </a:bodyPr>
          <a:lstStyle/>
          <a:p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Дрожжи помогают создавать лекарства</a:t>
            </a:r>
          </a:p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 lang="ru-RU" smtClean="0"/>
              <a:pPr/>
              <a:t>17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46848" y="768823"/>
            <a:ext cx="10058402" cy="950794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ПРАВДА ИЛИ ВЫМЫСЕЛ?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1160747" y="1916371"/>
            <a:ext cx="10330667" cy="2119601"/>
          </a:xfrm>
        </p:spPr>
        <p:txBody>
          <a:bodyPr>
            <a:normAutofit/>
          </a:bodyPr>
          <a:lstStyle/>
          <a:p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Дрожжи помогают создавать лекарства</a:t>
            </a:r>
          </a:p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 lang="ru-RU" smtClean="0"/>
              <a:pPr/>
              <a:t>18</a:t>
            </a:fld>
            <a:endParaRPr lang="ru-RU" dirty="0"/>
          </a:p>
        </p:txBody>
      </p:sp>
      <p:pic>
        <p:nvPicPr>
          <p:cNvPr id="5" name="Picture 4" descr="C:\Users\Sergeev GRACH\Desktop\3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03953" y="3752193"/>
            <a:ext cx="2218788" cy="2218788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 lang="ru-RU" smtClean="0"/>
              <a:pPr/>
              <a:t>2</a:t>
            </a:fld>
            <a:endParaRPr lang="ru-RU" dirty="0"/>
          </a:p>
        </p:txBody>
      </p:sp>
      <p:pic>
        <p:nvPicPr>
          <p:cNvPr id="1026" name="Picture 2" descr="IMG_211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7148" y="283048"/>
            <a:ext cx="2738437" cy="3540125"/>
          </a:xfrm>
          <a:prstGeom prst="rect">
            <a:avLst/>
          </a:prstGeom>
          <a:noFill/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3780429" y="245660"/>
            <a:ext cx="7915702" cy="691259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200" b="1" u="sng" dirty="0" smtClean="0">
                <a:latin typeface="Century Gothic" pitchFamily="34" charset="0"/>
              </a:rPr>
              <a:t/>
            </a:r>
            <a:br>
              <a:rPr lang="ru-RU" sz="2200" b="1" u="sng" dirty="0" smtClean="0">
                <a:latin typeface="Century Gothic" pitchFamily="34" charset="0"/>
              </a:rPr>
            </a:br>
            <a:r>
              <a:rPr lang="ru-RU" sz="2200" b="1" u="sng" dirty="0" smtClean="0">
                <a:latin typeface="Century Gothic" pitchFamily="34" charset="0"/>
              </a:rPr>
              <a:t/>
            </a:r>
            <a:br>
              <a:rPr lang="ru-RU" sz="2200" b="1" u="sng" dirty="0" smtClean="0">
                <a:latin typeface="Century Gothic" pitchFamily="34" charset="0"/>
              </a:rPr>
            </a:br>
            <a:r>
              <a:rPr lang="ru-RU" sz="2200" b="1" u="sng" dirty="0" smtClean="0">
                <a:latin typeface="Century Gothic" pitchFamily="34" charset="0"/>
              </a:rPr>
              <a:t/>
            </a:r>
            <a:br>
              <a:rPr lang="ru-RU" sz="2200" b="1" u="sng" dirty="0" smtClean="0">
                <a:latin typeface="Century Gothic" pitchFamily="34" charset="0"/>
              </a:rPr>
            </a:br>
            <a:r>
              <a:rPr lang="ru-RU" sz="2200" b="1" u="sng" dirty="0" smtClean="0">
                <a:latin typeface="Century Gothic" pitchFamily="34" charset="0"/>
              </a:rPr>
              <a:t>Дорогой друг!</a:t>
            </a:r>
            <a:br>
              <a:rPr lang="ru-RU" sz="2200" b="1" u="sng" dirty="0" smtClean="0">
                <a:latin typeface="Century Gothic" pitchFamily="34" charset="0"/>
              </a:rPr>
            </a:br>
            <a:r>
              <a:rPr lang="ru-RU" sz="2200" dirty="0" smtClean="0">
                <a:latin typeface="Century Gothic" pitchFamily="34" charset="0"/>
              </a:rPr>
              <a:t/>
            </a:r>
            <a:br>
              <a:rPr lang="ru-RU" sz="2200" dirty="0" smtClean="0">
                <a:latin typeface="Century Gothic" pitchFamily="34" charset="0"/>
              </a:rPr>
            </a:br>
            <a:r>
              <a:rPr lang="ru-RU" sz="2200" b="1" dirty="0" smtClean="0">
                <a:latin typeface="Century Gothic" pitchFamily="34" charset="0"/>
              </a:rPr>
              <a:t>Я – новый повар в школьной столовой, помоги, пожалуйста, разобраться с рецептом теста для булочек! </a:t>
            </a:r>
            <a:r>
              <a:rPr lang="ru-RU" sz="2200" dirty="0" smtClean="0">
                <a:latin typeface="Century Gothic" pitchFamily="34" charset="0"/>
              </a:rPr>
              <a:t/>
            </a:r>
            <a:br>
              <a:rPr lang="ru-RU" sz="2200" dirty="0" smtClean="0">
                <a:latin typeface="Century Gothic" pitchFamily="34" charset="0"/>
              </a:rPr>
            </a:br>
            <a:r>
              <a:rPr lang="ru-RU" sz="2200" b="1" dirty="0" smtClean="0">
                <a:latin typeface="Century Gothic" pitchFamily="34" charset="0"/>
              </a:rPr>
              <a:t>Мне не понятно, какую воду нужно использовать для разведения дрожжей: ледяную или тёплую? Нужно ли добавлять соль для активации? Может, лучше сахар? Или ничего не добавлять?</a:t>
            </a:r>
            <a:r>
              <a:rPr lang="ru-RU" sz="2200" dirty="0" smtClean="0">
                <a:latin typeface="Century Gothic" pitchFamily="34" charset="0"/>
              </a:rPr>
              <a:t/>
            </a:r>
            <a:br>
              <a:rPr lang="ru-RU" sz="2200" dirty="0" smtClean="0">
                <a:latin typeface="Century Gothic" pitchFamily="34" charset="0"/>
              </a:rPr>
            </a:br>
            <a:r>
              <a:rPr lang="ru-RU" sz="2200" dirty="0" smtClean="0">
                <a:latin typeface="Century Gothic" pitchFamily="34" charset="0"/>
              </a:rPr>
              <a:t/>
            </a:r>
            <a:br>
              <a:rPr lang="ru-RU" sz="2200" dirty="0" smtClean="0">
                <a:latin typeface="Century Gothic" pitchFamily="34" charset="0"/>
              </a:rPr>
            </a:br>
            <a:r>
              <a:rPr lang="ru-RU" sz="2200" b="1" dirty="0" smtClean="0">
                <a:latin typeface="Century Gothic" pitchFamily="34" charset="0"/>
              </a:rPr>
              <a:t>Выясни лабораторным способом, как правильно подготовить дрожжи, чтобы тесто было действительно пышным, а булочки – мягкими и вкусными!</a:t>
            </a:r>
            <a:br>
              <a:rPr lang="ru-RU" sz="2200" b="1" dirty="0" smtClean="0">
                <a:latin typeface="Century Gothic" pitchFamily="34" charset="0"/>
              </a:rPr>
            </a:br>
            <a:r>
              <a:rPr lang="ru-RU" sz="2200" b="1" dirty="0" smtClean="0">
                <a:latin typeface="Century Gothic" pitchFamily="34" charset="0"/>
              </a:rPr>
              <a:t/>
            </a:r>
            <a:br>
              <a:rPr lang="ru-RU" sz="2200" b="1" dirty="0" smtClean="0">
                <a:latin typeface="Century Gothic" pitchFamily="34" charset="0"/>
              </a:rPr>
            </a:br>
            <a:r>
              <a:rPr lang="ru-RU" sz="2200" b="1" dirty="0" smtClean="0">
                <a:solidFill>
                  <a:srgbClr val="002060"/>
                </a:solidFill>
                <a:latin typeface="Century Gothic" pitchFamily="34" charset="0"/>
              </a:rPr>
              <a:t>Запишите свои рекомендации:</a:t>
            </a:r>
            <a:r>
              <a:rPr lang="ru-RU" sz="2200" dirty="0" smtClean="0">
                <a:solidFill>
                  <a:srgbClr val="002060"/>
                </a:solidFill>
                <a:latin typeface="Century Gothic" pitchFamily="34" charset="0"/>
              </a:rPr>
              <a:t/>
            </a:r>
            <a:br>
              <a:rPr lang="ru-RU" sz="2200" dirty="0" smtClean="0">
                <a:solidFill>
                  <a:srgbClr val="002060"/>
                </a:solidFill>
                <a:latin typeface="Century Gothic" pitchFamily="34" charset="0"/>
              </a:rPr>
            </a:br>
            <a:r>
              <a:rPr lang="ru-RU" sz="2200" b="1" dirty="0" smtClean="0">
                <a:solidFill>
                  <a:srgbClr val="002060"/>
                </a:solidFill>
                <a:latin typeface="Century Gothic" pitchFamily="34" charset="0"/>
              </a:rPr>
              <a:t/>
            </a:r>
            <a:br>
              <a:rPr lang="ru-RU" sz="2200" b="1" dirty="0" smtClean="0">
                <a:solidFill>
                  <a:srgbClr val="002060"/>
                </a:solidFill>
                <a:latin typeface="Century Gothic" pitchFamily="34" charset="0"/>
              </a:rPr>
            </a:br>
            <a:r>
              <a:rPr lang="ru-RU" sz="2200" b="1" dirty="0" smtClean="0">
                <a:solidFill>
                  <a:srgbClr val="002060"/>
                </a:solidFill>
                <a:latin typeface="Century Gothic" pitchFamily="34" charset="0"/>
              </a:rPr>
              <a:t/>
            </a:r>
            <a:br>
              <a:rPr lang="ru-RU" sz="2200" b="1" dirty="0" smtClean="0">
                <a:solidFill>
                  <a:srgbClr val="002060"/>
                </a:solidFill>
                <a:latin typeface="Century Gothic" pitchFamily="34" charset="0"/>
              </a:rPr>
            </a:br>
            <a:r>
              <a:rPr lang="ru-RU" sz="2200" b="1" dirty="0" smtClean="0">
                <a:solidFill>
                  <a:srgbClr val="002060"/>
                </a:solidFill>
                <a:latin typeface="Century Gothic" pitchFamily="34" charset="0"/>
              </a:rPr>
              <a:t/>
            </a:r>
            <a:br>
              <a:rPr lang="ru-RU" sz="2200" b="1" dirty="0" smtClean="0">
                <a:solidFill>
                  <a:srgbClr val="002060"/>
                </a:solidFill>
                <a:latin typeface="Century Gothic" pitchFamily="34" charset="0"/>
              </a:rPr>
            </a:br>
            <a:r>
              <a:rPr lang="ru-RU" sz="2200" dirty="0" smtClean="0">
                <a:solidFill>
                  <a:srgbClr val="002060"/>
                </a:solidFill>
                <a:latin typeface="Century Gothic" pitchFamily="34" charset="0"/>
              </a:rPr>
              <a:t/>
            </a:r>
            <a:br>
              <a:rPr lang="ru-RU" sz="2200" dirty="0" smtClean="0">
                <a:solidFill>
                  <a:srgbClr val="002060"/>
                </a:solidFill>
                <a:latin typeface="Century Gothic" pitchFamily="34" charset="0"/>
              </a:rPr>
            </a:br>
            <a:r>
              <a:rPr lang="ru-RU" sz="2200" b="1" dirty="0" smtClean="0">
                <a:latin typeface="Century Gothic" pitchFamily="34" charset="0"/>
              </a:rPr>
              <a:t/>
            </a:r>
            <a:br>
              <a:rPr lang="ru-RU" sz="2200" b="1" dirty="0" smtClean="0">
                <a:latin typeface="Century Gothic" pitchFamily="34" charset="0"/>
              </a:rPr>
            </a:br>
            <a:r>
              <a:rPr lang="ru-RU" sz="2200" b="1" dirty="0" smtClean="0">
                <a:latin typeface="Century Gothic" pitchFamily="34" charset="0"/>
              </a:rPr>
              <a:t>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028" name="Picture 4" descr="IMG_211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5703" y="3889446"/>
            <a:ext cx="2790825" cy="2770187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1"/>
          <p:cNvSpPr txBox="1">
            <a:spLocks/>
          </p:cNvSpPr>
          <p:nvPr/>
        </p:nvSpPr>
        <p:spPr>
          <a:xfrm>
            <a:off x="1650670" y="1240972"/>
            <a:ext cx="9221582" cy="312914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Century Gothic" pitchFamily="34" charset="0"/>
                <a:ea typeface="+mj-ea"/>
                <a:cs typeface="Times New Roman" pitchFamily="18" charset="0"/>
              </a:rPr>
              <a:t>Деление клеток</a:t>
            </a:r>
            <a:r>
              <a:rPr kumimoji="0" lang="ru-RU" sz="3600" b="1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Century Gothic" pitchFamily="34" charset="0"/>
                <a:ea typeface="+mj-ea"/>
                <a:cs typeface="Times New Roman" pitchFamily="18" charset="0"/>
              </a:rPr>
              <a:t> дрожжей зависит от благоприятных условий.</a:t>
            </a: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600" b="1" i="0" u="none" strike="noStrike" kern="1200" cap="none" spc="0" normalizeH="0" noProof="0" dirty="0" smtClean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uLnTx/>
              <a:uFillTx/>
              <a:latin typeface="Century Gothic" pitchFamily="34" charset="0"/>
              <a:ea typeface="+mj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Century Gothic" pitchFamily="34" charset="0"/>
                <a:ea typeface="+mj-ea"/>
                <a:cs typeface="Times New Roman" pitchFamily="18" charset="0"/>
              </a:rPr>
              <a:t> Чем лучше условия, тем больше количество клеток.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uLnTx/>
              <a:uFillTx/>
              <a:latin typeface="Century Gothic" pitchFamily="34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065212" y="304799"/>
            <a:ext cx="6236340" cy="4553803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latin typeface="Century Gothic" pitchFamily="34" charset="0"/>
              </a:rPr>
              <a:t>Журнал лабораторных исследований по теме «Дрожжи»</a:t>
            </a:r>
            <a:br>
              <a:rPr lang="ru-RU" sz="2800" b="1" dirty="0" smtClean="0">
                <a:latin typeface="Century Gothic" pitchFamily="34" charset="0"/>
              </a:rPr>
            </a:br>
            <a:r>
              <a:rPr lang="ru-RU" sz="2800" b="1" dirty="0" smtClean="0">
                <a:latin typeface="Century Gothic" pitchFamily="34" charset="0"/>
              </a:rPr>
              <a:t/>
            </a:r>
            <a:br>
              <a:rPr lang="ru-RU" sz="2800" b="1" dirty="0" smtClean="0">
                <a:latin typeface="Century Gothic" pitchFamily="34" charset="0"/>
              </a:rPr>
            </a:br>
            <a:r>
              <a:rPr lang="ru-RU" sz="2800" b="1" dirty="0" smtClean="0">
                <a:latin typeface="Century Gothic" pitchFamily="34" charset="0"/>
              </a:rPr>
              <a:t/>
            </a:r>
            <a:br>
              <a:rPr lang="ru-RU" sz="2800" b="1" dirty="0" smtClean="0">
                <a:latin typeface="Century Gothic" pitchFamily="34" charset="0"/>
              </a:rPr>
            </a:br>
            <a:r>
              <a:rPr lang="ru-RU" sz="2800" b="1" dirty="0" smtClean="0">
                <a:latin typeface="Century Gothic" pitchFamily="34" charset="0"/>
              </a:rPr>
              <a:t>Цель работы: выяснить оптимальные условия для существования дрожжей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>
              <a:latin typeface="Century Gothic" pitchFamily="34" charset="0"/>
            </a:endParaRPr>
          </a:p>
        </p:txBody>
      </p:sp>
      <p:pic>
        <p:nvPicPr>
          <p:cNvPr id="12" name="Содержимое 11" descr="IMG_212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344691" y="797255"/>
            <a:ext cx="3508993" cy="4543435"/>
          </a:xfrm>
        </p:spPr>
      </p:pic>
      <p:sp>
        <p:nvSpPr>
          <p:cNvPr id="13" name="Номер слайда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 lang="ru-RU" smtClean="0"/>
              <a:pPr/>
              <a:t>4</a:t>
            </a:fld>
            <a:endParaRPr lang="ru-RU" dirty="0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rot="5400000">
            <a:off x="9565574" y="5005449"/>
            <a:ext cx="486889" cy="1588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973776" y="423553"/>
            <a:ext cx="10280466" cy="657101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Century Gothic" pitchFamily="34" charset="0"/>
                <a:cs typeface="Times New Roman" pitchFamily="18" charset="0"/>
              </a:rPr>
              <a:t>Факт: количество клеток дрожжей больше там, где оптимальнее условия</a:t>
            </a:r>
            <a:endParaRPr lang="ru-RU" dirty="0">
              <a:latin typeface="Century Gothic" pitchFamily="34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18807" y="1437734"/>
            <a:ext cx="1099355" cy="64044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Century Gothic" pitchFamily="34" charset="0"/>
              </a:rPr>
              <a:t>№1</a:t>
            </a:r>
            <a:endParaRPr lang="ru-RU" sz="3600" b="1" dirty="0">
              <a:solidFill>
                <a:srgbClr val="002060"/>
              </a:solidFill>
              <a:latin typeface="Century Gothic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45560" y="2725796"/>
            <a:ext cx="1120102" cy="57554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Century Gothic" pitchFamily="34" charset="0"/>
              </a:rPr>
              <a:t>№2</a:t>
            </a:r>
            <a:endParaRPr lang="ru-RU" sz="3600" b="1" dirty="0">
              <a:solidFill>
                <a:srgbClr val="002060"/>
              </a:solidFill>
              <a:latin typeface="Century Gothic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42504" y="3910325"/>
            <a:ext cx="1235034" cy="63792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Century Gothic" pitchFamily="34" charset="0"/>
              </a:rPr>
              <a:t>№3</a:t>
            </a:r>
            <a:endParaRPr lang="ru-RU" sz="3600" b="1" dirty="0">
              <a:solidFill>
                <a:srgbClr val="002060"/>
              </a:solidFill>
              <a:latin typeface="Century Gothic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54379" y="5121406"/>
            <a:ext cx="1237559" cy="63812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Century Gothic" pitchFamily="34" charset="0"/>
              </a:rPr>
              <a:t>№4</a:t>
            </a:r>
            <a:endParaRPr lang="ru-RU" sz="3600" b="1" dirty="0">
              <a:solidFill>
                <a:srgbClr val="002060"/>
              </a:solidFill>
              <a:latin typeface="Century Gothic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795159" y="1199407"/>
            <a:ext cx="2921330" cy="103315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Century Gothic" pitchFamily="34" charset="0"/>
              </a:rPr>
              <a:t>Тёплая вода</a:t>
            </a:r>
            <a:endParaRPr lang="ru-RU" sz="2800" dirty="0">
              <a:solidFill>
                <a:srgbClr val="002060"/>
              </a:solidFill>
              <a:latin typeface="Century Gothic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5781305" y="2479963"/>
            <a:ext cx="2921330" cy="103315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Century Gothic" pitchFamily="34" charset="0"/>
              </a:rPr>
              <a:t>Тёплая вода</a:t>
            </a:r>
            <a:endParaRPr lang="ru-RU" sz="2800" dirty="0">
              <a:solidFill>
                <a:srgbClr val="002060"/>
              </a:solidFill>
              <a:latin typeface="Century Gothic" pitchFamily="34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5816930" y="3738748"/>
            <a:ext cx="2921330" cy="103315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Century Gothic" pitchFamily="34" charset="0"/>
              </a:rPr>
              <a:t>Тёплая вода</a:t>
            </a:r>
            <a:endParaRPr lang="ru-RU" sz="2800" dirty="0">
              <a:solidFill>
                <a:srgbClr val="002060"/>
              </a:solidFill>
              <a:latin typeface="Century Gothic" pitchFamily="34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5816931" y="4938155"/>
            <a:ext cx="2921330" cy="103315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Century Gothic" pitchFamily="34" charset="0"/>
              </a:rPr>
              <a:t>Ледяная вода</a:t>
            </a:r>
            <a:endParaRPr lang="ru-RU" sz="2800" dirty="0">
              <a:solidFill>
                <a:srgbClr val="002060"/>
              </a:solidFill>
              <a:latin typeface="Century Gothic" pitchFamily="34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681845" y="1185552"/>
            <a:ext cx="2921330" cy="103315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Century Gothic" pitchFamily="34" charset="0"/>
              </a:rPr>
              <a:t>дрожжи</a:t>
            </a:r>
            <a:endParaRPr lang="ru-RU" sz="2800" dirty="0">
              <a:solidFill>
                <a:srgbClr val="002060"/>
              </a:solidFill>
              <a:latin typeface="Century Gothic" pitchFamily="34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2667990" y="2418608"/>
            <a:ext cx="2921330" cy="103315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Century Gothic" pitchFamily="34" charset="0"/>
              </a:rPr>
              <a:t>дрожжи</a:t>
            </a:r>
            <a:endParaRPr lang="ru-RU" sz="2800" dirty="0">
              <a:solidFill>
                <a:srgbClr val="002060"/>
              </a:solidFill>
              <a:latin typeface="Century Gothic" pitchFamily="34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819409" y="2489860"/>
            <a:ext cx="2921330" cy="103315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Century Gothic" pitchFamily="34" charset="0"/>
              </a:rPr>
              <a:t>сахар</a:t>
            </a:r>
            <a:endParaRPr lang="ru-RU" sz="2800" dirty="0">
              <a:solidFill>
                <a:srgbClr val="002060"/>
              </a:solidFill>
              <a:latin typeface="Century Gothic" pitchFamily="34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2642261" y="3639786"/>
            <a:ext cx="2921330" cy="103315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Century Gothic" pitchFamily="34" charset="0"/>
              </a:rPr>
              <a:t>дрожжи</a:t>
            </a:r>
            <a:endParaRPr lang="ru-RU" sz="2800" dirty="0">
              <a:solidFill>
                <a:srgbClr val="002060"/>
              </a:solidFill>
              <a:latin typeface="Century Gothic" pitchFamily="34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2630385" y="4886695"/>
            <a:ext cx="2921330" cy="103315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Century Gothic" pitchFamily="34" charset="0"/>
              </a:rPr>
              <a:t>дрожжи</a:t>
            </a:r>
            <a:endParaRPr lang="ru-RU" sz="2800" dirty="0">
              <a:solidFill>
                <a:srgbClr val="002060"/>
              </a:solidFill>
              <a:latin typeface="Century Gothic" pitchFamily="34" charset="0"/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876807" y="3770416"/>
            <a:ext cx="2921330" cy="103315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Century Gothic" pitchFamily="34" charset="0"/>
              </a:rPr>
              <a:t>соль</a:t>
            </a:r>
            <a:endParaRPr lang="ru-RU" sz="2800" dirty="0">
              <a:solidFill>
                <a:srgbClr val="002060"/>
              </a:solidFill>
              <a:latin typeface="Century Gothic" pitchFamily="34" charset="0"/>
            </a:endParaRPr>
          </a:p>
        </p:txBody>
      </p:sp>
      <p:sp>
        <p:nvSpPr>
          <p:cNvPr id="25" name="Заголовок 11"/>
          <p:cNvSpPr txBox="1">
            <a:spLocks/>
          </p:cNvSpPr>
          <p:nvPr/>
        </p:nvSpPr>
        <p:spPr>
          <a:xfrm>
            <a:off x="686789" y="6151417"/>
            <a:ext cx="10280466" cy="49678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Century Gothic" pitchFamily="34" charset="0"/>
                <a:ea typeface="+mj-ea"/>
                <a:cs typeface="Times New Roman" pitchFamily="18" charset="0"/>
              </a:rPr>
              <a:t>Вывод: для лучшего деления клеток дрожжей необходимы следующие оптимальные условия: 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uLnTx/>
              <a:uFillTx/>
              <a:latin typeface="Century Gothic" pitchFamily="34" charset="0"/>
              <a:ea typeface="+mj-ea"/>
              <a:cs typeface="Times New Roman" pitchFamily="18" charset="0"/>
            </a:endParaRPr>
          </a:p>
        </p:txBody>
      </p:sp>
      <p:pic>
        <p:nvPicPr>
          <p:cNvPr id="44038" name="Picture 6" descr="C:\Users\Sergeev GRACH\Desktop\4_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84516" y="2344910"/>
            <a:ext cx="985552" cy="1161696"/>
          </a:xfrm>
          <a:prstGeom prst="rect">
            <a:avLst/>
          </a:prstGeom>
          <a:noFill/>
        </p:spPr>
      </p:pic>
      <p:pic>
        <p:nvPicPr>
          <p:cNvPr id="44039" name="Picture 7" descr="C:\Users\Sergeev GRACH\Desktop\4_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80499" y="3598223"/>
            <a:ext cx="959335" cy="1130794"/>
          </a:xfrm>
          <a:prstGeom prst="rect">
            <a:avLst/>
          </a:prstGeom>
          <a:noFill/>
        </p:spPr>
      </p:pic>
      <p:pic>
        <p:nvPicPr>
          <p:cNvPr id="44040" name="Picture 8" descr="C:\Users\Sergeev GRACH\Desktop\4_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05009" y="1097599"/>
            <a:ext cx="929433" cy="1095548"/>
          </a:xfrm>
          <a:prstGeom prst="rect">
            <a:avLst/>
          </a:prstGeom>
          <a:noFill/>
        </p:spPr>
      </p:pic>
      <p:pic>
        <p:nvPicPr>
          <p:cNvPr id="44041" name="Picture 9" descr="C:\Users\Sergeev GRACH\Desktop\4_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04249" y="4800171"/>
            <a:ext cx="942068" cy="1110441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 lang="ru-RU" smtClean="0"/>
              <a:pPr/>
              <a:t>6</a:t>
            </a:fld>
            <a:endParaRPr lang="ru-RU" dirty="0"/>
          </a:p>
        </p:txBody>
      </p:sp>
      <p:pic>
        <p:nvPicPr>
          <p:cNvPr id="1026" name="Picture 2" descr="IMG_211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7148" y="283048"/>
            <a:ext cx="2738437" cy="3540125"/>
          </a:xfrm>
          <a:prstGeom prst="rect">
            <a:avLst/>
          </a:prstGeom>
          <a:noFill/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3780429" y="245660"/>
            <a:ext cx="7915702" cy="691259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Century Gothic" pitchFamily="34" charset="0"/>
              </a:rPr>
              <a:t>Наши рекомендации:</a:t>
            </a:r>
            <a:r>
              <a:rPr lang="ru-RU" sz="3200" dirty="0" smtClean="0">
                <a:solidFill>
                  <a:srgbClr val="002060"/>
                </a:solidFill>
                <a:latin typeface="Century Gothic" pitchFamily="34" charset="0"/>
              </a:rPr>
              <a:t/>
            </a:r>
            <a:br>
              <a:rPr lang="ru-RU" sz="3200" dirty="0" smtClean="0">
                <a:solidFill>
                  <a:srgbClr val="002060"/>
                </a:solidFill>
                <a:latin typeface="Century Gothic" pitchFamily="34" charset="0"/>
              </a:rPr>
            </a:br>
            <a:r>
              <a:rPr lang="ru-RU" sz="3200" b="1" dirty="0" smtClean="0">
                <a:solidFill>
                  <a:srgbClr val="002060"/>
                </a:solidFill>
                <a:latin typeface="Century Gothic" pitchFamily="34" charset="0"/>
              </a:rPr>
              <a:t>Развести дрожжи в </a:t>
            </a:r>
            <a:r>
              <a:rPr lang="ru-RU" sz="3200" b="1" dirty="0" err="1" smtClean="0">
                <a:solidFill>
                  <a:srgbClr val="002060"/>
                </a:solidFill>
                <a:latin typeface="Century Gothic" pitchFamily="34" charset="0"/>
              </a:rPr>
              <a:t>_______________________воде</a:t>
            </a:r>
            <a:r>
              <a:rPr lang="ru-RU" sz="3200" b="1" dirty="0" smtClean="0">
                <a:solidFill>
                  <a:srgbClr val="002060"/>
                </a:solidFill>
                <a:latin typeface="Century Gothic" pitchFamily="34" charset="0"/>
              </a:rPr>
              <a:t>.</a:t>
            </a:r>
            <a:r>
              <a:rPr lang="ru-RU" sz="3200" dirty="0" smtClean="0">
                <a:solidFill>
                  <a:srgbClr val="002060"/>
                </a:solidFill>
                <a:latin typeface="Century Gothic" pitchFamily="34" charset="0"/>
              </a:rPr>
              <a:t/>
            </a:r>
            <a:br>
              <a:rPr lang="ru-RU" sz="3200" dirty="0" smtClean="0">
                <a:solidFill>
                  <a:srgbClr val="002060"/>
                </a:solidFill>
                <a:latin typeface="Century Gothic" pitchFamily="34" charset="0"/>
              </a:rPr>
            </a:br>
            <a:r>
              <a:rPr lang="ru-RU" sz="3200" b="1" dirty="0" smtClean="0">
                <a:solidFill>
                  <a:srgbClr val="002060"/>
                </a:solidFill>
                <a:latin typeface="Century Gothic" pitchFamily="34" charset="0"/>
              </a:rPr>
              <a:t>Тщательно перемешать.</a:t>
            </a:r>
            <a:r>
              <a:rPr lang="ru-RU" sz="3200" dirty="0" smtClean="0">
                <a:solidFill>
                  <a:srgbClr val="002060"/>
                </a:solidFill>
                <a:latin typeface="Century Gothic" pitchFamily="34" charset="0"/>
              </a:rPr>
              <a:t/>
            </a:r>
            <a:br>
              <a:rPr lang="ru-RU" sz="3200" dirty="0" smtClean="0">
                <a:solidFill>
                  <a:srgbClr val="002060"/>
                </a:solidFill>
                <a:latin typeface="Century Gothic" pitchFamily="34" charset="0"/>
              </a:rPr>
            </a:br>
            <a:r>
              <a:rPr lang="ru-RU" sz="3200" b="1" dirty="0" smtClean="0">
                <a:solidFill>
                  <a:srgbClr val="002060"/>
                </a:solidFill>
                <a:latin typeface="Century Gothic" pitchFamily="34" charset="0"/>
              </a:rPr>
              <a:t>Добавить для активации дрожжей ________________________.</a:t>
            </a:r>
            <a:r>
              <a:rPr lang="ru-RU" sz="3200" dirty="0" smtClean="0">
                <a:solidFill>
                  <a:srgbClr val="002060"/>
                </a:solidFill>
                <a:latin typeface="Century Gothic" pitchFamily="34" charset="0"/>
              </a:rPr>
              <a:t/>
            </a:r>
            <a:br>
              <a:rPr lang="ru-RU" sz="3200" dirty="0" smtClean="0">
                <a:solidFill>
                  <a:srgbClr val="002060"/>
                </a:solidFill>
                <a:latin typeface="Century Gothic" pitchFamily="34" charset="0"/>
              </a:rPr>
            </a:br>
            <a:r>
              <a:rPr lang="ru-RU" sz="3200" b="1" dirty="0" smtClean="0">
                <a:solidFill>
                  <a:srgbClr val="002060"/>
                </a:solidFill>
                <a:latin typeface="Century Gothic" pitchFamily="34" charset="0"/>
              </a:rPr>
              <a:t>Накрыть ёмкость пакетом и оставить на 10 минут. </a:t>
            </a:r>
            <a:br>
              <a:rPr lang="ru-RU" sz="3200" b="1" dirty="0" smtClean="0">
                <a:solidFill>
                  <a:srgbClr val="002060"/>
                </a:solidFill>
                <a:latin typeface="Century Gothic" pitchFamily="34" charset="0"/>
              </a:rPr>
            </a:br>
            <a:r>
              <a:rPr lang="ru-RU" sz="3200" b="1" dirty="0" smtClean="0">
                <a:solidFill>
                  <a:srgbClr val="002060"/>
                </a:solidFill>
                <a:latin typeface="Century Gothic" pitchFamily="34" charset="0"/>
              </a:rPr>
              <a:t/>
            </a:r>
            <a:br>
              <a:rPr lang="ru-RU" sz="3200" b="1" dirty="0" smtClean="0">
                <a:solidFill>
                  <a:srgbClr val="002060"/>
                </a:solidFill>
                <a:latin typeface="Century Gothic" pitchFamily="34" charset="0"/>
              </a:rPr>
            </a:br>
            <a:r>
              <a:rPr lang="ru-RU" sz="2200" b="1" dirty="0" smtClean="0">
                <a:solidFill>
                  <a:srgbClr val="002060"/>
                </a:solidFill>
                <a:latin typeface="Century Gothic" pitchFamily="34" charset="0"/>
              </a:rPr>
              <a:t/>
            </a:r>
            <a:br>
              <a:rPr lang="ru-RU" sz="2200" b="1" dirty="0" smtClean="0">
                <a:solidFill>
                  <a:srgbClr val="002060"/>
                </a:solidFill>
                <a:latin typeface="Century Gothic" pitchFamily="34" charset="0"/>
              </a:rPr>
            </a:br>
            <a:r>
              <a:rPr lang="ru-RU" sz="2200" dirty="0" smtClean="0">
                <a:solidFill>
                  <a:srgbClr val="002060"/>
                </a:solidFill>
                <a:latin typeface="Century Gothic" pitchFamily="34" charset="0"/>
              </a:rPr>
              <a:t/>
            </a:r>
            <a:br>
              <a:rPr lang="ru-RU" sz="2200" dirty="0" smtClean="0">
                <a:solidFill>
                  <a:srgbClr val="002060"/>
                </a:solidFill>
                <a:latin typeface="Century Gothic" pitchFamily="34" charset="0"/>
              </a:rPr>
            </a:br>
            <a:r>
              <a:rPr lang="ru-RU" sz="2200" b="1" dirty="0" smtClean="0">
                <a:latin typeface="Century Gothic" pitchFamily="34" charset="0"/>
              </a:rPr>
              <a:t/>
            </a:r>
            <a:br>
              <a:rPr lang="ru-RU" sz="2200" b="1" dirty="0" smtClean="0">
                <a:latin typeface="Century Gothic" pitchFamily="34" charset="0"/>
              </a:rPr>
            </a:br>
            <a:r>
              <a:rPr lang="ru-RU" sz="2200" b="1" dirty="0" smtClean="0">
                <a:latin typeface="Century Gothic" pitchFamily="34" charset="0"/>
              </a:rPr>
              <a:t>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028" name="Picture 4" descr="IMG_211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5703" y="3889446"/>
            <a:ext cx="2790825" cy="2770187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46848" y="768823"/>
            <a:ext cx="10058402" cy="950794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ПРАВДА ИЛИ ВЫМЫСЕЛ?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1160747" y="1916371"/>
            <a:ext cx="10330667" cy="1550159"/>
          </a:xfrm>
        </p:spPr>
        <p:txBody>
          <a:bodyPr>
            <a:normAutofit/>
          </a:bodyPr>
          <a:lstStyle/>
          <a:p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Дрожжи относятся к царству грибов</a:t>
            </a:r>
          </a:p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 lang="ru-RU" smtClean="0"/>
              <a:pPr/>
              <a:t>7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1160747" y="1916371"/>
            <a:ext cx="10330667" cy="1550159"/>
          </a:xfrm>
        </p:spPr>
        <p:txBody>
          <a:bodyPr>
            <a:normAutofit/>
          </a:bodyPr>
          <a:lstStyle/>
          <a:p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Дрожжи относятся к царству грибов</a:t>
            </a:r>
          </a:p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 lang="ru-RU" smtClean="0"/>
              <a:pPr/>
              <a:t>8</a:t>
            </a:fld>
            <a:endParaRPr lang="ru-RU" dirty="0"/>
          </a:p>
        </p:txBody>
      </p:sp>
      <p:pic>
        <p:nvPicPr>
          <p:cNvPr id="40964" name="Picture 4" descr="C:\Users\Sergeev GRACH\Desktop\3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83691" y="2866722"/>
            <a:ext cx="2836245" cy="2836245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46848" y="768823"/>
            <a:ext cx="10058402" cy="950794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ПРАВДА ИЛИ ВЫМЫСЕЛ?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1160747" y="1916371"/>
            <a:ext cx="10330667" cy="1550159"/>
          </a:xfrm>
        </p:spPr>
        <p:txBody>
          <a:bodyPr>
            <a:normAutofit/>
          </a:bodyPr>
          <a:lstStyle/>
          <a:p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роста дрожжей обязательно нужен кислород</a:t>
            </a:r>
          </a:p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 lang="ru-RU" smtClean="0"/>
              <a:pPr/>
              <a:t>9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S103431377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NatureIllustration_16x9_TP103431353.potx" id="{8A6F2D2F-6FDF-40AD-A2FC-E20AC28411A7}" vid="{0B84DAD3-D477-4488-8A04-91C293FC61C2}"/>
    </a:ext>
  </a:extLst>
</a:theme>
</file>

<file path=ppt/theme/theme2.xml><?xml version="1.0" encoding="utf-8"?>
<a:theme xmlns:a="http://schemas.openxmlformats.org/drawingml/2006/main" name="Office Theme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2167F96A-C2ED-4D5B-8EFB-A18C6982D36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TS103431377</Template>
  <TotalTime>0</TotalTime>
  <Words>207</Words>
  <Application>Microsoft Office PowerPoint</Application>
  <PresentationFormat>Произвольный</PresentationFormat>
  <Paragraphs>63</Paragraphs>
  <Slides>18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TS103431377</vt:lpstr>
      <vt:lpstr>  У нас всё получится!   Маргарита Александровна Ченская, учитель биологии    </vt:lpstr>
      <vt:lpstr>   Дорогой друг!  Я – новый повар в школьной столовой, помоги, пожалуйста, разобраться с рецептом теста для булочек!  Мне не понятно, какую воду нужно использовать для разведения дрожжей: ледяную или тёплую? Нужно ли добавлять соль для активации? Может, лучше сахар? Или ничего не добавлять?  Выясни лабораторным способом, как правильно подготовить дрожжи, чтобы тесто было действительно пышным, а булочки – мягкими и вкусными!  Запишите свои рекомендации:        </vt:lpstr>
      <vt:lpstr>Слайд 3</vt:lpstr>
      <vt:lpstr>Журнал лабораторных исследований по теме «Дрожжи»   Цель работы: выяснить оптимальные условия для существования дрожжей </vt:lpstr>
      <vt:lpstr>Факт: количество клеток дрожжей больше там, где оптимальнее условия</vt:lpstr>
      <vt:lpstr>Наши рекомендации: Развести дрожжи в _______________________воде. Тщательно перемешать. Добавить для активации дрожжей ________________________. Накрыть ёмкость пакетом и оставить на 10 минут.        </vt:lpstr>
      <vt:lpstr>ПРАВДА ИЛИ ВЫМЫСЕЛ?</vt:lpstr>
      <vt:lpstr>Слайд 8</vt:lpstr>
      <vt:lpstr>ПРАВДА ИЛИ ВЫМЫСЕЛ?</vt:lpstr>
      <vt:lpstr>ПРАВДА ИЛИ ВЫМЫСЕЛ?</vt:lpstr>
      <vt:lpstr>ПРАВДА ИЛИ ВЫМЫСЕЛ?</vt:lpstr>
      <vt:lpstr>ПРАВДА ИЛИ ВЫМЫСЕЛ?</vt:lpstr>
      <vt:lpstr>ПРАВДА ИЛИ ВЫМЫСЕЛ?</vt:lpstr>
      <vt:lpstr>ПРАВДА ИЛИ ВЫМЫСЕЛ?</vt:lpstr>
      <vt:lpstr>ПРАВДА ИЛИ ВЫМЫСЕЛ?</vt:lpstr>
      <vt:lpstr>ПРАВДА ИЛИ ВЫМЫСЕЛ?</vt:lpstr>
      <vt:lpstr>ПРАВДА ИЛИ ВЫМЫСЕЛ?</vt:lpstr>
      <vt:lpstr>ПРАВДА ИЛИ ВЫМЫСЕЛ?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2014-04-20T18:21:20Z</dcterms:created>
  <dcterms:modified xsi:type="dcterms:W3CDTF">2026-01-29T06:43:05Z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TC034313779991</vt:lpwstr>
  </property>
</Properties>
</file>