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348" r:id="rId3"/>
    <p:sldId id="259" r:id="rId4"/>
    <p:sldId id="324" r:id="rId5"/>
    <p:sldId id="325" r:id="rId6"/>
    <p:sldId id="326" r:id="rId7"/>
    <p:sldId id="327" r:id="rId8"/>
    <p:sldId id="328" r:id="rId9"/>
    <p:sldId id="330" r:id="rId10"/>
    <p:sldId id="331" r:id="rId11"/>
    <p:sldId id="329" r:id="rId12"/>
    <p:sldId id="332" r:id="rId13"/>
    <p:sldId id="333" r:id="rId14"/>
    <p:sldId id="334" r:id="rId15"/>
    <p:sldId id="335" r:id="rId16"/>
    <p:sldId id="336" r:id="rId17"/>
    <p:sldId id="340" r:id="rId18"/>
    <p:sldId id="341" r:id="rId19"/>
    <p:sldId id="345" r:id="rId20"/>
    <p:sldId id="343" r:id="rId21"/>
    <p:sldId id="346" r:id="rId22"/>
    <p:sldId id="338" r:id="rId23"/>
    <p:sldId id="302" r:id="rId24"/>
    <p:sldId id="34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72129" autoAdjust="0"/>
  </p:normalViewPr>
  <p:slideViewPr>
    <p:cSldViewPr>
      <p:cViewPr>
        <p:scale>
          <a:sx n="100" d="100"/>
          <a:sy n="100" d="100"/>
        </p:scale>
        <p:origin x="-1854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1A69B-8C4C-4404-9B53-93D590C9EC88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DD69C-8BFD-4152-85AD-800CCFA50F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7836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1A3659E-294B-4EF1-B2D3-1349A81CD183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9450E5C-6BFD-4CF7-BC2A-C3B39AE654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r" eaLnBrk="1" latinLnBrk="0" hangingPunct="1"/>
            <a:endParaRPr kumimoji="0"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3/25/2019</a:t>
            </a:fld>
            <a:endParaRPr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 sz="1600" b="1" dirty="0">
              <a:solidFill>
                <a:schemeClr val="tx2">
                  <a:shade val="90000"/>
                </a:schemeClr>
              </a:solidFill>
              <a:effectLst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pic>
        <p:nvPicPr>
          <p:cNvPr id="8" name="Picture 2" descr="C:\Users\Admin\Desktop\пшеничное поле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428596" y="428604"/>
            <a:ext cx="8215370" cy="6072230"/>
          </a:xfrm>
          <a:prstGeom prst="round2DiagRect">
            <a:avLst/>
          </a:prstGeom>
          <a:solidFill>
            <a:schemeClr val="tx2">
              <a:lumMod val="60000"/>
              <a:lumOff val="40000"/>
              <a:alpha val="68000"/>
            </a:schemeClr>
          </a:solidFill>
          <a:ln w="4127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Admin\Desktop\масло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7158" y="5214950"/>
            <a:ext cx="2500330" cy="1337806"/>
          </a:xfrm>
          <a:prstGeom prst="rect">
            <a:avLst/>
          </a:prstGeom>
          <a:noFill/>
        </p:spPr>
      </p:pic>
      <p:pic>
        <p:nvPicPr>
          <p:cNvPr id="11" name="Picture 3" descr="C:\Users\Admin\Desktop\масло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5984" y="5286388"/>
            <a:ext cx="2500330" cy="1337806"/>
          </a:xfrm>
          <a:prstGeom prst="rect">
            <a:avLst/>
          </a:prstGeom>
          <a:noFill/>
        </p:spPr>
      </p:pic>
      <p:pic>
        <p:nvPicPr>
          <p:cNvPr id="12" name="Picture 3" descr="C:\Users\Admin\Desktop\масло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071934" y="5214950"/>
            <a:ext cx="2500330" cy="1337806"/>
          </a:xfrm>
          <a:prstGeom prst="rect">
            <a:avLst/>
          </a:prstGeom>
          <a:noFill/>
        </p:spPr>
      </p:pic>
      <p:pic>
        <p:nvPicPr>
          <p:cNvPr id="15" name="Picture 3" descr="C:\Users\Admin\Desktop\масло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857884" y="5214950"/>
            <a:ext cx="2500330" cy="1337806"/>
          </a:xfrm>
          <a:prstGeom prst="rect">
            <a:avLst/>
          </a:prstGeom>
          <a:noFill/>
        </p:spPr>
      </p:pic>
      <p:pic>
        <p:nvPicPr>
          <p:cNvPr id="16" name="Picture 4" descr="C:\Users\Admin\Desktop\булочки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71472" y="785794"/>
            <a:ext cx="2118676" cy="1488118"/>
          </a:xfrm>
          <a:prstGeom prst="rect">
            <a:avLst/>
          </a:prstGeom>
          <a:noFill/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0"/>
            <a:ext cx="867645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/>
          </a:p>
          <a:p>
            <a:pPr algn="ctr"/>
            <a:endParaRPr lang="ru-RU" sz="1600" b="1" dirty="0"/>
          </a:p>
          <a:p>
            <a:pPr algn="ctr"/>
            <a:endParaRPr lang="ru-RU" sz="1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+mj-lt"/>
              </a:rPr>
              <a:t>             Проект</a:t>
            </a:r>
            <a:endParaRPr lang="ru-RU" sz="3600" dirty="0">
              <a:solidFill>
                <a:srgbClr val="C00000"/>
              </a:solidFill>
              <a:latin typeface="+mj-lt"/>
            </a:endParaRPr>
          </a:p>
          <a:p>
            <a:pPr algn="ctr"/>
            <a:r>
              <a:rPr lang="ru-RU" sz="1600" dirty="0">
                <a:solidFill>
                  <a:srgbClr val="C00000"/>
                </a:solidFill>
                <a:latin typeface="+mj-lt"/>
                <a:cs typeface="Aharoni" pitchFamily="2" charset="-79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+mj-lt"/>
                <a:cs typeface="Aharoni" pitchFamily="2" charset="-79"/>
              </a:rPr>
              <a:t>                           </a:t>
            </a:r>
            <a:r>
              <a:rPr lang="ru-RU" sz="4800" dirty="0" smtClean="0">
                <a:solidFill>
                  <a:srgbClr val="C00000"/>
                </a:solidFill>
                <a:latin typeface="+mj-lt"/>
                <a:cs typeface="Aharoni" pitchFamily="2" charset="-79"/>
              </a:rPr>
              <a:t>«</a:t>
            </a:r>
            <a:r>
              <a:rPr lang="ru-RU" sz="4800" dirty="0" smtClean="0">
                <a:solidFill>
                  <a:srgbClr val="C00000"/>
                </a:solidFill>
                <a:latin typeface="+mj-lt"/>
                <a:cs typeface="Aharoni" pitchFamily="2" charset="-79"/>
              </a:rPr>
              <a:t>Изготовление</a:t>
            </a:r>
          </a:p>
          <a:p>
            <a:pPr algn="ctr"/>
            <a:r>
              <a:rPr lang="ru-RU" sz="4800" dirty="0" smtClean="0">
                <a:solidFill>
                  <a:srgbClr val="C00000"/>
                </a:solidFill>
                <a:latin typeface="+mj-lt"/>
                <a:cs typeface="Aharoni" pitchFamily="2" charset="-79"/>
              </a:rPr>
              <a:t>         хлеба»</a:t>
            </a:r>
          </a:p>
          <a:p>
            <a:pPr algn="ctr"/>
            <a:endParaRPr lang="ru-RU" sz="4800" dirty="0" smtClean="0">
              <a:solidFill>
                <a:srgbClr val="C00000"/>
              </a:solidFill>
              <a:latin typeface="+mj-lt"/>
              <a:cs typeface="Aharoni" pitchFamily="2" charset="-79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Выполнил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: Чернавских 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Сергей,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                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ученик 2-а класс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                                     МАОУ «Покровская СОШ»</a:t>
            </a:r>
          </a:p>
          <a:p>
            <a:r>
              <a:rPr lang="ru-RU" sz="3200" dirty="0">
                <a:solidFill>
                  <a:srgbClr val="002060"/>
                </a:solidFill>
                <a:cs typeface="Aharoni" pitchFamily="2" charset="-79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cs typeface="Aharoni" pitchFamily="2" charset="-79"/>
              </a:rPr>
              <a:t>                    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Руководитель :</a:t>
            </a:r>
            <a:r>
              <a:rPr lang="ru-RU" sz="2400" dirty="0" smtClean="0">
                <a:solidFill>
                  <a:srgbClr val="002060"/>
                </a:solidFill>
                <a:cs typeface="Aharoni" pitchFamily="2" charset="-79"/>
              </a:rPr>
              <a:t> Булатова Т.А.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 </a:t>
            </a:r>
            <a:endParaRPr lang="ru-RU" sz="2400" dirty="0" smtClean="0">
              <a:solidFill>
                <a:srgbClr val="002060"/>
              </a:solidFill>
              <a:latin typeface="+mj-lt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Как появился первый  дрожжевой хлеб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255684"/>
          </a:xfrm>
        </p:spPr>
        <p:txBody>
          <a:bodyPr/>
          <a:lstStyle/>
          <a:p>
            <a:r>
              <a:rPr lang="ru-RU" sz="2000" dirty="0" smtClean="0"/>
              <a:t>С</a:t>
            </a:r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Легенда о том, что в </a:t>
            </a:r>
            <a:r>
              <a:rPr lang="ru-RU" sz="2000" dirty="0" smtClean="0">
                <a:solidFill>
                  <a:srgbClr val="002060"/>
                </a:solidFill>
              </a:rPr>
              <a:t>Древнем </a:t>
            </a:r>
            <a:r>
              <a:rPr lang="ru-RU" sz="2000" dirty="0" smtClean="0">
                <a:solidFill>
                  <a:srgbClr val="002060"/>
                </a:solidFill>
              </a:rPr>
              <a:t>Египте  раб  забыл тесто на солнце. </a:t>
            </a:r>
            <a:r>
              <a:rPr lang="ru-RU" sz="2000" dirty="0" smtClean="0">
                <a:solidFill>
                  <a:srgbClr val="002060"/>
                </a:solidFill>
              </a:rPr>
              <a:t>Тесто 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прокисло, 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мука была очень ценным продуктом и за её порчу следовало наказание. Боясь быть наказанным, раб никому не рассказал о происшествии, он просто испек лепешки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Испеченные из такого  теста лепешки получились намного пышнее и румянее. Рабу естественно пришлось признаться в том, что произошло, но наказан раб не был, а новый метод выпечки стал применяться постоянно.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304256" cy="212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</a:rPr>
              <a:t>Процесс изготовления хлеба на пекарне.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Мы с мамой завели тесто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 descr="G:\фото для презентации\7.JPG"/>
          <p:cNvPicPr/>
          <p:nvPr/>
        </p:nvPicPr>
        <p:blipFill>
          <a:blip r:embed="rId2" cstate="print"/>
          <a:srcRect t="15344" r="1235"/>
          <a:stretch>
            <a:fillRect/>
          </a:stretch>
        </p:blipFill>
        <p:spPr bwMode="auto">
          <a:xfrm>
            <a:off x="2915816" y="1988840"/>
            <a:ext cx="2736304" cy="309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Тесто настаивалось около одного часа. Далее мы разложили тесто по хлебным формочкам. Поднималось тесто около двух часов.</a:t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G:\фото для презентации\17.JPG"/>
          <p:cNvPicPr/>
          <p:nvPr/>
        </p:nvPicPr>
        <p:blipFill>
          <a:blip r:embed="rId2" cstate="print"/>
          <a:srcRect b="15131"/>
          <a:stretch>
            <a:fillRect/>
          </a:stretch>
        </p:blipFill>
        <p:spPr bwMode="auto">
          <a:xfrm>
            <a:off x="1403648" y="1916832"/>
            <a:ext cx="244827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G:\фото для презентации\18.JPG"/>
          <p:cNvPicPr/>
          <p:nvPr/>
        </p:nvPicPr>
        <p:blipFill>
          <a:blip r:embed="rId3" cstate="print"/>
          <a:srcRect t="6182" r="3883"/>
          <a:stretch>
            <a:fillRect/>
          </a:stretch>
        </p:blipFill>
        <p:spPr bwMode="auto">
          <a:xfrm>
            <a:off x="4932040" y="1988840"/>
            <a:ext cx="252028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Когда тесто поднялось, мы погрузили его в печи, выпекали при температуре 220 градусов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G:\фото для презентации\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556792"/>
            <a:ext cx="295232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53218"/>
            <a:ext cx="6131024" cy="173562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Хлеб выпекался 40 минут. Он получился очень пышным и, конечно же, вкусным. Всего на изготовление хлеба ушло около четырёх часов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G:\фото для презентации\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348880"/>
            <a:ext cx="3384376" cy="422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Альбом «Виды хлеба»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G:\фото для презентации\IMG_11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7503" y="1124745"/>
            <a:ext cx="2880321" cy="187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G:\фото для презентации\IMG_11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375756" y="2096852"/>
            <a:ext cx="259228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фото для презентации\IMG_11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156176" y="4221088"/>
            <a:ext cx="280831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:\фото для презентации\IMG_112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175956" y="3248980"/>
            <a:ext cx="259228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389899" y="74711"/>
            <a:ext cx="36420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1988840"/>
            <a:ext cx="3744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испечь каравай, нам потребовались: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-кефир- 500 мл.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-куриное яйцо -4 шт.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-сахар -150 гр.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-щепотка соли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-сливочное масло- 50 гр.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-сухие дрожжи -10 гр.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-мука -1 кг.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340729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\Desktop\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324036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3168352" cy="384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esktop\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3064669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.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</a:t>
            </a:r>
            <a:r>
              <a:rPr lang="ru-RU" dirty="0" smtClean="0">
                <a:solidFill>
                  <a:srgbClr val="002060"/>
                </a:solidFill>
              </a:rPr>
              <a:t>Анкетирование в школе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H:\DCIM\142___02\IMG_68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429000"/>
            <a:ext cx="237626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:\DCIM\142___02\IMG_68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429000"/>
            <a:ext cx="244827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:\DCIM\142___02\IMG_686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501008"/>
            <a:ext cx="207225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Анкетирование с ребятами нашего  класса  «Какие профессии вы знаете?»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Результат:</a:t>
                      </a:r>
                    </a:p>
                    <a:p>
                      <a:pPr algn="ctr"/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 </a:t>
                      </a:r>
                      <a:r>
                        <a:rPr kumimoji="0" lang="ru-RU" sz="2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15 </a:t>
                      </a:r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одноклассников профессию «пекарь » назвали только </a:t>
                      </a:r>
                      <a:r>
                        <a:rPr kumimoji="0" lang="ru-RU" sz="2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человек.</a:t>
                      </a:r>
                    </a:p>
                    <a:p>
                      <a:pPr algn="ctr"/>
                      <a:r>
                        <a:rPr kumimoji="0" lang="ru-RU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Это 30% учеников.</a:t>
                      </a:r>
                      <a:endParaRPr kumimoji="0" lang="ru-RU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6480720" cy="72008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Результаты анкетирования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75656" y="1340768"/>
          <a:ext cx="6432376" cy="4912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6188"/>
                <a:gridCol w="3216188"/>
              </a:tblGrid>
              <a:tr h="153988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1. Употребляете ли вы хлеб в пищу?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ДА ответили 12 человек</a:t>
                      </a:r>
                      <a:endParaRPr lang="ru-RU" dirty="0"/>
                    </a:p>
                  </a:txBody>
                  <a:tcPr/>
                </a:tc>
              </a:tr>
              <a:tr h="153988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2. Вы хлеб покупаете или печёте сами? </a:t>
                      </a:r>
                      <a:r>
                        <a:rPr lang="ru-RU" sz="1800" dirty="0" smtClean="0"/>
                        <a:t/>
                      </a:r>
                      <a:br>
                        <a:rPr lang="ru-RU" sz="1800" dirty="0" smtClean="0"/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10 человек покупают, 2 человека  иногда пекут сами</a:t>
                      </a:r>
                      <a:r>
                        <a:rPr lang="ru-RU" sz="1800" dirty="0" smtClean="0"/>
                        <a:t/>
                      </a:r>
                      <a:br>
                        <a:rPr lang="ru-RU" sz="1800" dirty="0" smtClean="0"/>
                      </a:br>
                      <a:endParaRPr lang="ru-RU" dirty="0"/>
                    </a:p>
                  </a:txBody>
                  <a:tcPr/>
                </a:tc>
              </a:tr>
              <a:tr h="183254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3. Как Вы используете чёрствый хлеб?</a:t>
                      </a:r>
                      <a:r>
                        <a:rPr lang="ru-RU" sz="1800" dirty="0" smtClean="0"/>
                        <a:t/>
                      </a:r>
                      <a:br>
                        <a:rPr lang="ru-RU" sz="1800" dirty="0" smtClean="0"/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6 человек делают сухари, 1 человек кормит птиц, 4 человека кормят животных,1 человек выбрасывает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https://im0-tub-ru.yandex.net/i?id=ef50d7f0fc74e0232b6d81db2c4276c6-l&amp;n=13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04664"/>
            <a:ext cx="367240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5242594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solidFill>
                  <a:srgbClr val="FF0000"/>
                </a:solidFill>
              </a:rPr>
              <a:t>                 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         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                             Вывод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1.Все </a:t>
            </a:r>
            <a:r>
              <a:rPr lang="ru-RU" sz="3600" dirty="0" smtClean="0">
                <a:solidFill>
                  <a:srgbClr val="002060"/>
                </a:solidFill>
              </a:rPr>
              <a:t>употребляют хлеб в пищу.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2. Почти все покупают хлеб.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3. Бережно относятся к чёрствому хлебу 92% процента опрошенных-11 из 12 человек. </a:t>
            </a: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Хлеб выбрасывать нельзя</a:t>
            </a:r>
            <a:r>
              <a:rPr lang="ru-RU" sz="4000" dirty="0" smtClean="0">
                <a:solidFill>
                  <a:srgbClr val="FF0000"/>
                </a:solidFill>
              </a:rPr>
              <a:t>! </a:t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Загалова\Desktop\ПРОЕКТ\Новая папка (2)\SAM_3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14356"/>
            <a:ext cx="2513252" cy="2282596"/>
          </a:xfrm>
          <a:prstGeom prst="rect">
            <a:avLst/>
          </a:prstGeom>
          <a:noFill/>
        </p:spPr>
      </p:pic>
      <p:pic>
        <p:nvPicPr>
          <p:cNvPr id="3" name="Picture 7" descr="C:\Users\Загалова\Desktop\ПРОЕКТ\Новая папка (2)\SAM_3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467544" y="4077072"/>
            <a:ext cx="2520280" cy="2301406"/>
          </a:xfrm>
          <a:prstGeom prst="rect">
            <a:avLst/>
          </a:prstGeom>
          <a:noFill/>
        </p:spPr>
      </p:pic>
      <p:pic>
        <p:nvPicPr>
          <p:cNvPr id="4" name="Picture 3" descr="C:\Users\Загалова\Desktop\ПРОЕКТ\ЛИКА\WP_20150411_16_30_49_Pr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356992"/>
            <a:ext cx="2928958" cy="3139852"/>
          </a:xfrm>
          <a:prstGeom prst="rect">
            <a:avLst/>
          </a:prstGeom>
          <a:noFill/>
        </p:spPr>
      </p:pic>
      <p:pic>
        <p:nvPicPr>
          <p:cNvPr id="58370" name="Picture 2" descr="C:\Users\Загалова\Desktop\ПРОЕКТ\Янке\20150418_1551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642918"/>
            <a:ext cx="2335188" cy="2708920"/>
          </a:xfrm>
          <a:prstGeom prst="rect">
            <a:avLst/>
          </a:prstGeom>
          <a:noFill/>
        </p:spPr>
      </p:pic>
      <p:pic>
        <p:nvPicPr>
          <p:cNvPr id="1026" name="Picture 2" descr="C:\Users\Загалова\Desktop\ПРОЕКТ\Использованные материалы по проекту\Новая папка (2)\SAM_32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4149080"/>
            <a:ext cx="2330894" cy="2299820"/>
          </a:xfrm>
          <a:prstGeom prst="rect">
            <a:avLst/>
          </a:prstGeom>
          <a:noFill/>
        </p:spPr>
      </p:pic>
      <p:pic>
        <p:nvPicPr>
          <p:cNvPr id="7" name="Picture 2" descr="http://s3.hubimg.com/u/4683618_f5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548680"/>
            <a:ext cx="2492350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288775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Хлеб - всему  голова!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704856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                                     </a:t>
            </a:r>
            <a:r>
              <a:rPr lang="ru-RU" sz="24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                                               </a:t>
            </a:r>
            <a:r>
              <a:rPr lang="ru-RU" sz="24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Цель: </a:t>
            </a:r>
          </a:p>
          <a:p>
            <a:pPr algn="r"/>
            <a:r>
              <a:rPr lang="ru-RU" b="1" dirty="0" smtClean="0">
                <a:solidFill>
                  <a:srgbClr val="00B050"/>
                </a:solidFill>
                <a:latin typeface="+mj-lt"/>
                <a:cs typeface="Aharoni" pitchFamily="2" charset="-79"/>
              </a:rPr>
              <a:t>                                    </a:t>
            </a:r>
            <a:r>
              <a:rPr lang="ru-RU" b="1" dirty="0" smtClean="0">
                <a:solidFill>
                  <a:srgbClr val="00B050"/>
                </a:solidFill>
                <a:latin typeface="+mj-lt"/>
                <a:cs typeface="Aharoni" pitchFamily="2" charset="-79"/>
              </a:rPr>
              <a:t>                   </a:t>
            </a:r>
            <a:r>
              <a:rPr lang="ru-RU" sz="36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Узнать </a:t>
            </a:r>
            <a:r>
              <a:rPr lang="ru-RU" sz="36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о процессе </a:t>
            </a:r>
            <a:r>
              <a:rPr lang="ru-RU" sz="36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                      изготовления </a:t>
            </a:r>
            <a:r>
              <a:rPr lang="ru-RU" sz="36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хлеба    </a:t>
            </a:r>
            <a:r>
              <a:rPr lang="ru-RU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                                      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                                  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                </a:t>
            </a:r>
            <a:r>
              <a:rPr lang="ru-RU" sz="24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                                       Задачи </a:t>
            </a:r>
            <a:r>
              <a:rPr lang="ru-RU" sz="2400" b="1" dirty="0" smtClean="0">
                <a:solidFill>
                  <a:srgbClr val="0070C0"/>
                </a:solidFill>
                <a:latin typeface="+mj-lt"/>
                <a:cs typeface="Aharoni" pitchFamily="2" charset="-79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1.Познакомиться с профессией «Пекарь» и процессом приготовления хлеба на пекарне.</a:t>
            </a:r>
            <a:endParaRPr lang="ru-RU" sz="11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2.Собрать интересные сведения о хлебе, бережном к  нему обращении.</a:t>
            </a:r>
            <a:endParaRPr lang="ru-RU" sz="11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3.Вместе с мамой испечь особый хлеб-каравай.</a:t>
            </a:r>
            <a:endParaRPr lang="ru-RU" sz="11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+mj-lt"/>
              <a:cs typeface="Aharoni" pitchFamily="2" charset="-79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+mj-lt"/>
              <a:cs typeface="Aharoni" pitchFamily="2" charset="-79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+mj-lt"/>
              <a:cs typeface="Aharoni" pitchFamily="2" charset="-79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+mj-lt"/>
              <a:cs typeface="Aharoni" pitchFamily="2" charset="-79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+mj-lt"/>
              <a:cs typeface="Aharoni" pitchFamily="2" charset="-79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.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 </a:t>
            </a:r>
          </a:p>
          <a:p>
            <a:endParaRPr lang="ru-RU" sz="1400" b="1" dirty="0" smtClean="0">
              <a:solidFill>
                <a:srgbClr val="462300"/>
              </a:solidFill>
              <a:latin typeface="+mj-lt"/>
              <a:cs typeface="Aharoni" pitchFamily="2" charset="-79"/>
            </a:endParaRPr>
          </a:p>
          <a:p>
            <a:r>
              <a:rPr lang="ru-RU" sz="1400" b="1" dirty="0" smtClean="0">
                <a:solidFill>
                  <a:srgbClr val="462300"/>
                </a:solidFill>
                <a:latin typeface="+mj-lt"/>
                <a:cs typeface="Aharoni" pitchFamily="2" charset="-79"/>
              </a:rPr>
              <a:t> </a:t>
            </a:r>
          </a:p>
          <a:p>
            <a:r>
              <a:rPr lang="ru-RU" sz="1400" b="1" dirty="0" smtClean="0">
                <a:solidFill>
                  <a:srgbClr val="462300"/>
                </a:solidFill>
                <a:latin typeface="+mj-lt"/>
                <a:cs typeface="Aharoni" pitchFamily="2" charset="-79"/>
              </a:rPr>
              <a:t> </a:t>
            </a:r>
            <a:endParaRPr lang="ru-RU" sz="1400" b="1" dirty="0">
              <a:solidFill>
                <a:srgbClr val="4623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4653136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sz="2400" b="1" dirty="0" smtClean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endParaRPr lang="ru-RU" sz="2400" b="1" dirty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340768"/>
            <a:ext cx="67687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              </a:t>
            </a:r>
            <a:r>
              <a:rPr lang="ru-RU" sz="3600" b="1" dirty="0" smtClean="0">
                <a:solidFill>
                  <a:srgbClr val="0070C0"/>
                </a:solidFill>
              </a:rPr>
              <a:t>Актуальность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</a:p>
          <a:p>
            <a:pPr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Хлеб -это символ жизни, продукт человеческого труда, поэтому к нему нужно относиться с любовью и уважением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432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фото для презентации\8.JPG"/>
          <p:cNvPicPr/>
          <p:nvPr/>
        </p:nvPicPr>
        <p:blipFill>
          <a:blip r:embed="rId2" cstate="print"/>
          <a:srcRect l="13420" t="30957" r="21429" b="19935"/>
          <a:stretch>
            <a:fillRect/>
          </a:stretch>
        </p:blipFill>
        <p:spPr bwMode="auto">
          <a:xfrm>
            <a:off x="2627784" y="908720"/>
            <a:ext cx="5688632" cy="424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фото для презентации\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556792"/>
            <a:ext cx="547260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фото для презентации\9.JPG"/>
          <p:cNvPicPr/>
          <p:nvPr/>
        </p:nvPicPr>
        <p:blipFill>
          <a:blip r:embed="rId2" cstate="print"/>
          <a:srcRect t="5751" r="-106"/>
          <a:stretch>
            <a:fillRect/>
          </a:stretch>
        </p:blipFill>
        <p:spPr bwMode="auto">
          <a:xfrm>
            <a:off x="611560" y="764704"/>
            <a:ext cx="288032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G:\фото для презентации\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340768"/>
            <a:ext cx="4536504" cy="324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фото для презентации\12.JPG"/>
          <p:cNvPicPr/>
          <p:nvPr/>
        </p:nvPicPr>
        <p:blipFill>
          <a:blip r:embed="rId2" cstate="print"/>
          <a:srcRect t="4783" r="8072" b="15824"/>
          <a:stretch>
            <a:fillRect/>
          </a:stretch>
        </p:blipFill>
        <p:spPr bwMode="auto">
          <a:xfrm>
            <a:off x="827584" y="2492896"/>
            <a:ext cx="201622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G:\фото для презентации\13.JPG"/>
          <p:cNvPicPr/>
          <p:nvPr/>
        </p:nvPicPr>
        <p:blipFill>
          <a:blip r:embed="rId3" cstate="print"/>
          <a:srcRect l="35436" t="14544" r="14045" b="35336"/>
          <a:stretch>
            <a:fillRect/>
          </a:stretch>
        </p:blipFill>
        <p:spPr bwMode="auto">
          <a:xfrm>
            <a:off x="3203848" y="980728"/>
            <a:ext cx="2016224" cy="316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G:\фото для презентации\14.JPG"/>
          <p:cNvPicPr/>
          <p:nvPr/>
        </p:nvPicPr>
        <p:blipFill>
          <a:blip r:embed="rId4" cstate="print"/>
          <a:srcRect t="6731" b="8053"/>
          <a:stretch>
            <a:fillRect/>
          </a:stretch>
        </p:blipFill>
        <p:spPr bwMode="auto">
          <a:xfrm>
            <a:off x="5940152" y="1340768"/>
            <a:ext cx="2376264" cy="30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Пищевая ценность хлеба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G:\фото для презентации\15.jpg"/>
          <p:cNvPicPr>
            <a:picLocks noGrp="1"/>
          </p:cNvPicPr>
          <p:nvPr>
            <p:ph idx="1"/>
          </p:nvPr>
        </p:nvPicPr>
        <p:blipFill>
          <a:blip r:embed="rId2" cstate="print"/>
          <a:srcRect l="13789" t="30848" r="13200" b="18376"/>
          <a:stretch>
            <a:fillRect/>
          </a:stretch>
        </p:blipFill>
        <p:spPr bwMode="auto">
          <a:xfrm>
            <a:off x="1233937" y="1772816"/>
            <a:ext cx="6676126" cy="3831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2568</TotalTime>
  <Words>409</Words>
  <Application>Microsoft Office PowerPoint</Application>
  <PresentationFormat>Экран (4:3)</PresentationFormat>
  <Paragraphs>70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Пищевая ценность хлеба</vt:lpstr>
      <vt:lpstr>Как появился первый  дрожжевой хлеб</vt:lpstr>
      <vt:lpstr>Процесс изготовления хлеба на пекарне. Мы с мамой завели тесто.</vt:lpstr>
      <vt:lpstr>Тесто настаивалось около одного часа. Далее мы разложили тесто по хлебным формочкам. Поднималось тесто около двух часов. </vt:lpstr>
      <vt:lpstr>Когда тесто поднялось, мы погрузили его в печи, выпекали при температуре 220 градусов</vt:lpstr>
      <vt:lpstr>Хлеб выпекался 40 минут. Он получился очень пышным и, конечно же, вкусным. Всего на изготовление хлеба ушло около четырёх часов</vt:lpstr>
      <vt:lpstr>Альбом «Виды хлеба»</vt:lpstr>
      <vt:lpstr>Слайд 16</vt:lpstr>
      <vt:lpstr>Слайд 17</vt:lpstr>
      <vt:lpstr>Слайд 18</vt:lpstr>
      <vt:lpstr>   . </vt:lpstr>
      <vt:lpstr>Результаты анкетирования</vt:lpstr>
      <vt:lpstr>Слайд 21</vt:lpstr>
      <vt:lpstr>                                                               Вывод 1.Все употребляют хлеб в пищу. 2. Почти все покупают хлеб. 3. Бережно относятся к чёрствому хлебу 92% процента опрошенных-11 из 12 человек.   Хлеб выбрасывать нельзя!  </vt:lpstr>
      <vt:lpstr>Слайд 23</vt:lpstr>
      <vt:lpstr>Хлеб - всему  голова!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</cp:lastModifiedBy>
  <cp:revision>62</cp:revision>
  <dcterms:created xsi:type="dcterms:W3CDTF">2014-12-13T19:04:18Z</dcterms:created>
  <dcterms:modified xsi:type="dcterms:W3CDTF">2019-03-25T03:50:50Z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6767903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