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2" r:id="rId7"/>
    <p:sldId id="267" r:id="rId8"/>
    <p:sldId id="268" r:id="rId9"/>
    <p:sldId id="269" r:id="rId10"/>
    <p:sldId id="270" r:id="rId11"/>
    <p:sldId id="271" r:id="rId12"/>
    <p:sldId id="272" r:id="rId13"/>
    <p:sldId id="280" r:id="rId14"/>
    <p:sldId id="261" r:id="rId15"/>
    <p:sldId id="264" r:id="rId16"/>
    <p:sldId id="263" r:id="rId17"/>
    <p:sldId id="273" r:id="rId18"/>
    <p:sldId id="274" r:id="rId19"/>
    <p:sldId id="275" r:id="rId20"/>
    <p:sldId id="276" r:id="rId21"/>
    <p:sldId id="277" r:id="rId22"/>
    <p:sldId id="278" r:id="rId23"/>
    <p:sldId id="265" r:id="rId24"/>
    <p:sldId id="279" r:id="rId25"/>
  </p:sldIdLst>
  <p:sldSz cx="9144000" cy="6858000" type="screen4x3"/>
  <p:notesSz cx="6858000" cy="9525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00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762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762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B7D50E-1A3D-4099-BDC3-B3DC7F6A0592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47750" y="714375"/>
            <a:ext cx="4762500" cy="35718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524375"/>
            <a:ext cx="5486400" cy="42862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047163"/>
            <a:ext cx="2971800" cy="476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047163"/>
            <a:ext cx="2971800" cy="476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80884E-09EC-4E02-8554-D63E50FD97A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80884E-09EC-4E02-8554-D63E50FD97A9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2/16/2016</a:t>
            </a:fld>
            <a:endParaRPr lang="en-US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2/16/2016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2/16/2016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2/16/2016</a:t>
            </a:fld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2/16/2016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2/16/2016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2/16/2016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2/16/2016</a:t>
            </a:fld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2/16/2016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2/16/2016</a:t>
            </a:fld>
            <a:endParaRPr lang="en-US" dirty="0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2/16/2016</a:t>
            </a:fld>
            <a:endParaRPr lang="en-US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2/16/2016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57400" y="457200"/>
            <a:ext cx="6172200" cy="189436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chemeClr val="accent3"/>
                </a:solidFill>
                <a:latin typeface="Monotype Corsiva" pitchFamily="66" charset="0"/>
              </a:rPr>
              <a:t>ПРОЕКТ </a:t>
            </a:r>
            <a:br>
              <a:rPr lang="ru-RU" sz="2800" b="1" dirty="0" smtClean="0">
                <a:solidFill>
                  <a:schemeClr val="accent3"/>
                </a:solidFill>
                <a:latin typeface="Monotype Corsiva" pitchFamily="66" charset="0"/>
              </a:rPr>
            </a:br>
            <a:r>
              <a:rPr lang="ru-RU" sz="2800" b="1" dirty="0" smtClean="0">
                <a:solidFill>
                  <a:schemeClr val="accent3"/>
                </a:solidFill>
                <a:latin typeface="Monotype Corsiva" pitchFamily="66" charset="0"/>
              </a:rPr>
              <a:t>«</a:t>
            </a:r>
            <a:r>
              <a:rPr lang="ru-RU" sz="2800" dirty="0" smtClean="0">
                <a:solidFill>
                  <a:schemeClr val="accent3"/>
                </a:solidFill>
                <a:latin typeface="Monotype Corsiva" pitchFamily="66" charset="0"/>
              </a:rPr>
              <a:t>Вкусное и полезное блюдо</a:t>
            </a:r>
            <a:r>
              <a:rPr lang="ru-RU" sz="2800" b="1" dirty="0" smtClean="0">
                <a:solidFill>
                  <a:schemeClr val="accent3"/>
                </a:solidFill>
                <a:latin typeface="Monotype Corsiva" pitchFamily="66" charset="0"/>
              </a:rPr>
              <a:t>»</a:t>
            </a:r>
            <a:endParaRPr lang="ru-RU" sz="2800" b="1" dirty="0">
              <a:solidFill>
                <a:schemeClr val="accent3"/>
              </a:solidFill>
              <a:latin typeface="Monotype Corsiva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Выполнил: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ученик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3-а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класса</a:t>
            </a:r>
          </a:p>
          <a:p>
            <a:pPr algn="r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МАОУ «Покровская СОШ»</a:t>
            </a:r>
          </a:p>
          <a:p>
            <a:pPr algn="r"/>
            <a:r>
              <a:rPr lang="ru-RU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Эсенкулов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Андрей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4" name="Picture 2" descr="http://www.detsad110.ru/sites/default/files/field/image/0_6fa6f_e620a762_x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2514600"/>
            <a:ext cx="2209800" cy="2883915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641350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В болгарском перце содержатся:</a:t>
            </a:r>
            <a:endParaRPr lang="ru-RU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2"/>
          </p:nvPr>
        </p:nvSpPr>
        <p:spPr>
          <a:xfrm>
            <a:off x="457200" y="1752600"/>
            <a:ext cx="3657600" cy="4495800"/>
          </a:xfrm>
        </p:spPr>
        <p:txBody>
          <a:bodyPr numCol="2">
            <a:norm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Витамин А Витамин B3 Витамин В5  Витамин В6        Витамин С    Витамин Е</a:t>
            </a: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Калий 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Фосфор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Магний 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Кальций      Натрий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4"/>
          </p:nvPr>
        </p:nvSpPr>
        <p:spPr>
          <a:xfrm>
            <a:off x="4371975" y="1752600"/>
            <a:ext cx="3657600" cy="4495800"/>
          </a:xfrm>
        </p:spPr>
        <p:txBody>
          <a:bodyPr>
            <a:no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Опираясь на химический состав овоща, его можно назвать бесценным. Поэтому продукт круглый год встречается на прилавках магазинов. Прежде всего, сладкий перец является источником аскорбиновой кислоты. 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Минеральные соединения полезны при облысении, расстройстве работы сальных и половых желез, анемии,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остеопорозе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Алкалоид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капсаицин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содержащийся в болгарском красном перце, придает продукту характерные вкусовые данные, способствует снижению артериального давления, нормализует работу пищеварительного тракта. У людей, употребляющих в пищу овощ, повышается аппетит. Наряду с этим разжижается кровь и снижается риск образования тромбов.</a:t>
            </a:r>
          </a:p>
          <a:p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dirty="0" smtClean="0"/>
          </a:p>
          <a:p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dirty="0" smtClean="0"/>
          </a:p>
          <a:p>
            <a:endParaRPr lang="ru-RU" sz="14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"/>
          </p:nvPr>
        </p:nvSpPr>
        <p:spPr>
          <a:xfrm>
            <a:off x="457200" y="990600"/>
            <a:ext cx="3657600" cy="658368"/>
          </a:xfrm>
          <a:prstGeom prst="roundRect">
            <a:avLst>
              <a:gd name="adj" fmla="val 48719"/>
            </a:avLst>
          </a:prstGeom>
        </p:spPr>
        <p:txBody>
          <a:bodyPr/>
          <a:lstStyle/>
          <a:p>
            <a:r>
              <a:rPr lang="ru-RU" dirty="0" smtClean="0"/>
              <a:t>Витамины и микроэлементы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4343400" y="990600"/>
            <a:ext cx="3657600" cy="658368"/>
          </a:xfrm>
          <a:prstGeom prst="roundRect">
            <a:avLst>
              <a:gd name="adj" fmla="val 48718"/>
            </a:avLst>
          </a:prstGeom>
        </p:spPr>
        <p:txBody>
          <a:bodyPr/>
          <a:lstStyle/>
          <a:p>
            <a:r>
              <a:rPr lang="ru-RU" dirty="0" smtClean="0"/>
              <a:t>Чем полезны</a:t>
            </a:r>
            <a:endParaRPr lang="ru-RU" dirty="0"/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641350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Чем полезна зелень</a:t>
            </a:r>
            <a:endParaRPr lang="ru-RU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2"/>
          </p:nvPr>
        </p:nvSpPr>
        <p:spPr>
          <a:xfrm>
            <a:off x="457200" y="1600200"/>
            <a:ext cx="4038600" cy="4800600"/>
          </a:xfrm>
        </p:spPr>
        <p:txBody>
          <a:bodyPr numCol="1">
            <a:no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петрушке витаминов и полезных элементов хоть отбавляй, по содержании витамина С петрушка в 4 раза богаче самого лимона, традиционно считающегося главным источником «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аскорбинки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»! В ней содержатся также витамины группы В, А, Е, РР, бета-каротин, минеральные соли фосфора, калия, магния, способные удовлетворить суточную потребность организма. Кроме того, в петрушке есть и удивительное вещество – натуральный полисахарид инулин, который защищает от многих заболеваний, в том числе снижает риск заболевания раком. Полезных свойств у петрушки масса. Так, эту пряную траву рекомендуют употреблять в пищу при гастрите и язве, заболеваниях почек, воспалительных процессах и даже ослабленном зрении. Кроме того, она укрепляет десны и отбеливает зубы. Регулярное употребление петрушки снимает отеки, нормализует уровень сахара в крови, снижает давление.</a:t>
            </a: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4"/>
          </p:nvPr>
        </p:nvSpPr>
        <p:spPr>
          <a:xfrm>
            <a:off x="4648199" y="1752600"/>
            <a:ext cx="3381375" cy="4495800"/>
          </a:xfrm>
        </p:spPr>
        <p:txBody>
          <a:bodyPr>
            <a:norm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Листовой салат тоже нельзя сбрасывать со счетов. Он, хотя и не держит пальму первенства среди самых-самых видов зелени, но тоже богат на полезные вещества. В салате содержится большое количество витаминов – В1 и В2, С, Е, Р, К, а также органические кислоты и микроэлементы. Регулярное употребление листьев салата способствует укреплению стенок сосудов, нормализации давления, снижению уровня холестерина, предотвращает солеотложение. Салат обладает прекрасным седативным эффектом, оказывая расслабляющее действие на нашу нервную систему, значительно улучшая сон.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"/>
          </p:nvPr>
        </p:nvSpPr>
        <p:spPr>
          <a:xfrm>
            <a:off x="457200" y="990600"/>
            <a:ext cx="3657600" cy="658368"/>
          </a:xfrm>
          <a:prstGeom prst="roundRect">
            <a:avLst>
              <a:gd name="adj" fmla="val 48719"/>
            </a:avLst>
          </a:prstGeom>
        </p:spPr>
        <p:txBody>
          <a:bodyPr/>
          <a:lstStyle/>
          <a:p>
            <a:r>
              <a:rPr lang="ru-RU" dirty="0" smtClean="0"/>
              <a:t>Петрушка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4343400" y="990600"/>
            <a:ext cx="3657600" cy="658368"/>
          </a:xfrm>
          <a:prstGeom prst="roundRect">
            <a:avLst>
              <a:gd name="adj" fmla="val 48718"/>
            </a:avLst>
          </a:prstGeom>
        </p:spPr>
        <p:txBody>
          <a:bodyPr/>
          <a:lstStyle/>
          <a:p>
            <a:r>
              <a:rPr lang="ru-RU" dirty="0" smtClean="0"/>
              <a:t>Салат листовой</a:t>
            </a:r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64135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В масле оливковом содержатся:</a:t>
            </a:r>
            <a:endParaRPr lang="ru-RU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2"/>
          </p:nvPr>
        </p:nvSpPr>
        <p:spPr>
          <a:xfrm>
            <a:off x="457200" y="1752600"/>
            <a:ext cx="3657600" cy="4495800"/>
          </a:xfrm>
        </p:spPr>
        <p:txBody>
          <a:bodyPr numCol="2">
            <a:norm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Витамин А  Витамин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B3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Витамин С  Витамин Е Витамин К</a:t>
            </a: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Натрий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Калий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Кальций Магний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Фосфор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4"/>
          </p:nvPr>
        </p:nvSpPr>
        <p:spPr>
          <a:xfrm>
            <a:off x="4038600" y="1752600"/>
            <a:ext cx="4267199" cy="4724400"/>
          </a:xfrm>
        </p:spPr>
        <p:txBody>
          <a:bodyPr>
            <a:no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Витамины и микроэлементы, наполняющие состав этого продукта, благотворно влияют на систему пищеварения, они улучшают функции поджелудочной железы, нормализуют работу кишечника, желудка и печени, помогают при лечении язвы желудка, а также имеет слабительные и желчегонные свойства;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Витамин Е и другие ценные вещества делают плоды оливы источником молодости, поэтому оливковое масло рекомендуется использовать женщинам в косметических целях;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оливковом масле находится большое количество мононенасыщенных кислот, которые не допускают образования атеросклеротических бляшек на стенках сосудов, благодаря этому оно используется в целях профилактики при лечении различных заболеваний сердца;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Находящийся в оливковом масле витамин В3 регулирует процент холестерина в крови, он необходим для образования новых клеток.</a:t>
            </a:r>
          </a:p>
          <a:p>
            <a:endParaRPr lang="ru-RU" sz="14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"/>
          </p:nvPr>
        </p:nvSpPr>
        <p:spPr>
          <a:xfrm>
            <a:off x="457200" y="990600"/>
            <a:ext cx="3657600" cy="658368"/>
          </a:xfrm>
          <a:prstGeom prst="roundRect">
            <a:avLst>
              <a:gd name="adj" fmla="val 48719"/>
            </a:avLst>
          </a:prstGeom>
        </p:spPr>
        <p:txBody>
          <a:bodyPr/>
          <a:lstStyle/>
          <a:p>
            <a:r>
              <a:rPr lang="ru-RU" dirty="0" smtClean="0"/>
              <a:t>Витамины и микроэлементы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4343400" y="990600"/>
            <a:ext cx="3657600" cy="658368"/>
          </a:xfrm>
          <a:prstGeom prst="roundRect">
            <a:avLst>
              <a:gd name="adj" fmla="val 48718"/>
            </a:avLst>
          </a:prstGeom>
        </p:spPr>
        <p:txBody>
          <a:bodyPr/>
          <a:lstStyle/>
          <a:p>
            <a:r>
              <a:rPr lang="ru-RU" dirty="0" smtClean="0"/>
              <a:t>Чем полезны</a:t>
            </a:r>
            <a:endParaRPr lang="ru-RU" dirty="0"/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3562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СКАЖЕМ ДА! ЗДОРОВОМУ ПИТАНИЮ!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8918" name="Picture 6" descr="http://www.pravilnoe-pokhudenie.ru/pitanie/7-sovetov-zdorovogo-pitanijz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447800"/>
            <a:ext cx="7620000" cy="4591051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400" b="1" dirty="0" smtClean="0">
                <a:solidFill>
                  <a:schemeClr val="accent3"/>
                </a:solidFill>
                <a:latin typeface="Monotype Corsiva" pitchFamily="66" charset="0"/>
              </a:rPr>
              <a:t>Мое блюдо: </a:t>
            </a:r>
            <a:br>
              <a:rPr lang="ru-RU" sz="4400" b="1" dirty="0" smtClean="0">
                <a:solidFill>
                  <a:schemeClr val="accent3"/>
                </a:solidFill>
                <a:latin typeface="Monotype Corsiva" pitchFamily="66" charset="0"/>
              </a:rPr>
            </a:br>
            <a:r>
              <a:rPr lang="ru-RU" sz="4400" b="1" dirty="0" smtClean="0">
                <a:solidFill>
                  <a:schemeClr val="accent3"/>
                </a:solidFill>
                <a:latin typeface="Monotype Corsiva" pitchFamily="66" charset="0"/>
              </a:rPr>
              <a:t>«</a:t>
            </a:r>
            <a:r>
              <a:rPr lang="ru-RU" sz="4400" b="1" dirty="0" smtClean="0">
                <a:solidFill>
                  <a:schemeClr val="accent3"/>
                </a:solidFill>
                <a:latin typeface="Monotype Corsiva" pitchFamily="66" charset="0"/>
              </a:rPr>
              <a:t>Салат  витаминный»</a:t>
            </a:r>
            <a:endParaRPr lang="ru-RU" sz="4400" b="1" dirty="0">
              <a:solidFill>
                <a:schemeClr val="accent3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Ингредиенты:</a:t>
            </a:r>
          </a:p>
        </p:txBody>
      </p:sp>
      <p:pic>
        <p:nvPicPr>
          <p:cNvPr id="28674" name="Picture 2" descr="http://sonic-serwis.pl/barmar/zdjecia/pomido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2133600"/>
            <a:ext cx="2571750" cy="1704976"/>
          </a:xfrm>
          <a:prstGeom prst="rect">
            <a:avLst/>
          </a:prstGeom>
          <a:noFill/>
        </p:spPr>
      </p:pic>
      <p:pic>
        <p:nvPicPr>
          <p:cNvPr id="28676" name="Picture 4" descr="http://www.4kop.ru/upload/iblock/525/525ac8847496f798626e64859a240d90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0" y="1828800"/>
            <a:ext cx="2066925" cy="2209801"/>
          </a:xfrm>
          <a:prstGeom prst="rect">
            <a:avLst/>
          </a:prstGeom>
          <a:noFill/>
        </p:spPr>
      </p:pic>
      <p:pic>
        <p:nvPicPr>
          <p:cNvPr id="28678" name="Picture 6" descr="http://dostavka.erivan.by/wp-content/uploads/2014/12/%D0%A0%D0%B5%D0%B4%D0%B8%D1%8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0" y="2438400"/>
            <a:ext cx="2410848" cy="1600200"/>
          </a:xfrm>
          <a:prstGeom prst="rect">
            <a:avLst/>
          </a:prstGeom>
          <a:noFill/>
        </p:spPr>
      </p:pic>
      <p:pic>
        <p:nvPicPr>
          <p:cNvPr id="28680" name="Picture 8" descr="http://miragro.com/sites/default/files/ikonka-tovara/16669/41.jpg?144558795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9600" y="4267200"/>
            <a:ext cx="2209800" cy="1657350"/>
          </a:xfrm>
          <a:prstGeom prst="rect">
            <a:avLst/>
          </a:prstGeom>
          <a:noFill/>
        </p:spPr>
      </p:pic>
      <p:pic>
        <p:nvPicPr>
          <p:cNvPr id="28682" name="Picture 10" descr="http://1pogribam.ru/wp-content/uploads/2015/10/perets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00400" y="4114800"/>
            <a:ext cx="2628900" cy="1752600"/>
          </a:xfrm>
          <a:prstGeom prst="rect">
            <a:avLst/>
          </a:prstGeom>
          <a:noFill/>
        </p:spPr>
      </p:pic>
      <p:pic>
        <p:nvPicPr>
          <p:cNvPr id="28684" name="Picture 12" descr="http://otitoff.ru/wp-content/uploads/rastitelnoe-maslo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943600" y="4191000"/>
            <a:ext cx="1828800" cy="1828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b="1" dirty="0" smtClean="0">
                <a:solidFill>
                  <a:schemeClr val="accent3"/>
                </a:solidFill>
                <a:latin typeface="Monotype Corsiva" pitchFamily="66" charset="0"/>
              </a:rPr>
              <a:t>Приготовление салата</a:t>
            </a:r>
            <a:endParaRPr lang="ru-RU" sz="4400" b="1" dirty="0">
              <a:solidFill>
                <a:schemeClr val="accent3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Помыть и нарезать овощи 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зелень.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Все овощи перемешать и заправить растительным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или оливковым маслом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,посыпать зеленью.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Салат готов.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3796" name="Picture 4" descr="http://www.lukrecept.ru/wp-content/uploads/2011/11/258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4600" y="3657600"/>
            <a:ext cx="3505200" cy="26289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b="1" dirty="0" smtClean="0">
                <a:solidFill>
                  <a:schemeClr val="accent3"/>
                </a:solidFill>
                <a:latin typeface="Monotype Corsiva" pitchFamily="66" charset="0"/>
              </a:rPr>
              <a:t>Вредная пища</a:t>
            </a:r>
            <a:endParaRPr lang="ru-RU" sz="4400" b="1" dirty="0">
              <a:solidFill>
                <a:schemeClr val="accent3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153400" cy="4873752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 сожалению, надо признать, что самая вкусная еда чаще всего оказывается самой вредной. И для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того,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чтобы сохранить здоровье, необходимо стараться употреблять её как можно реже. Такие продукты могут вызывать привыкание и провоцировать человека вести неправильный режим питания.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6" name="Picture 2" descr="http://www.travuchka.ru/images/stories/330x220_26197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4038600"/>
            <a:ext cx="3143250" cy="2095501"/>
          </a:xfrm>
          <a:prstGeom prst="rect">
            <a:avLst/>
          </a:prstGeom>
          <a:noFill/>
        </p:spPr>
      </p:pic>
      <p:pic>
        <p:nvPicPr>
          <p:cNvPr id="26628" name="Picture 4" descr="http://falsifikat.net/wp-content/uploads/PishevZ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0" y="3886200"/>
            <a:ext cx="2857500" cy="238125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3562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Газированные напитки</a:t>
            </a:r>
            <a:endParaRPr lang="ru-RU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52400" y="838200"/>
            <a:ext cx="8534400" cy="5559552"/>
          </a:xfrm>
        </p:spPr>
        <p:txBody>
          <a:bodyPr>
            <a:normAutofit fontScale="25000" lnSpcReduction="20000"/>
          </a:bodyPr>
          <a:lstStyle/>
          <a:p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Почему газированные напитки считаются вредными? Что входит в состав любимой «колы» и «фанты»? </a:t>
            </a:r>
          </a:p>
          <a:p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Газированный напиток – это гремучая смесь фосфорной кислоты, сахара, кофеина, красителей и вкусовых добавок. Избыток подобной жидкости в организме приводит к нарушению обмена веществ. Из-за высокой калорийности у детей развивается лишний вес и раннее ожирение.</a:t>
            </a:r>
          </a:p>
          <a:p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Углекислота используется как консервант, чтобы продлить срок потребления напитка. Но никто вам не скажет, что именно углекислота раздражает слизистую оболочку желудка и способствует излишней секреции желудочного сока. Углекислый газ приводит к расширению желудка и препятствует правильной работе сердца. </a:t>
            </a:r>
          </a:p>
          <a:p>
            <a:r>
              <a:rPr lang="ru-RU" sz="5200" dirty="0" err="1" smtClean="0">
                <a:latin typeface="Times New Roman" pitchFamily="18" charset="0"/>
                <a:cs typeface="Times New Roman" pitchFamily="18" charset="0"/>
              </a:rPr>
              <a:t>pH</a:t>
            </a:r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 сладкого газированного напитка равняется 2,5. Примерно такой же показатель у УКСУСА!  </a:t>
            </a:r>
          </a:p>
          <a:p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В газировке  содержится огромное количество фосфора, который выщелачивает кальций из костных тканей. Поэтому пожилым людям потребление газированных напитков крайне противопоказано из-за развития </a:t>
            </a:r>
            <a:r>
              <a:rPr lang="ru-RU" sz="5200" dirty="0" err="1" smtClean="0">
                <a:latin typeface="Times New Roman" pitchFamily="18" charset="0"/>
                <a:cs typeface="Times New Roman" pitchFamily="18" charset="0"/>
              </a:rPr>
              <a:t>остеопороза</a:t>
            </a:r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. У детей, которые постоянно пьют газировку, риск переломов повышен в 3-4 раза.</a:t>
            </a:r>
          </a:p>
          <a:p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Вы знаете, что в одной бутылке «фанты» содержится приблизительно 6 ложек сахара? Сахар в больших количествах уничтожает зубную эмаль и разрушает зубы.</a:t>
            </a:r>
          </a:p>
          <a:p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Диетические газированные напитки еще хуже. Вместо калорийного сахара применяются его синтетические аналоги:</a:t>
            </a:r>
          </a:p>
          <a:p>
            <a:r>
              <a:rPr lang="ru-RU" sz="5200" b="1" i="1" dirty="0" err="1" smtClean="0">
                <a:latin typeface="Times New Roman" pitchFamily="18" charset="0"/>
                <a:cs typeface="Times New Roman" pitchFamily="18" charset="0"/>
              </a:rPr>
              <a:t>Аспартам</a:t>
            </a:r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 содержит метанол, компонент дизельное топлива. При частом потреблении диетических газированных напитков с </a:t>
            </a:r>
            <a:r>
              <a:rPr lang="ru-RU" sz="5200" dirty="0" err="1" smtClean="0">
                <a:latin typeface="Times New Roman" pitchFamily="18" charset="0"/>
                <a:cs typeface="Times New Roman" pitchFamily="18" charset="0"/>
              </a:rPr>
              <a:t>подсластителями</a:t>
            </a:r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 на основе </a:t>
            </a:r>
            <a:r>
              <a:rPr lang="ru-RU" sz="5200" dirty="0" err="1" smtClean="0">
                <a:latin typeface="Times New Roman" pitchFamily="18" charset="0"/>
                <a:cs typeface="Times New Roman" pitchFamily="18" charset="0"/>
              </a:rPr>
              <a:t>аспартама</a:t>
            </a:r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, организм медленно, но уверенно отравляется тяжелым ядом.</a:t>
            </a:r>
          </a:p>
          <a:p>
            <a:r>
              <a:rPr lang="ru-RU" sz="5200" b="1" i="1" dirty="0" smtClean="0">
                <a:latin typeface="Times New Roman" pitchFamily="18" charset="0"/>
                <a:cs typeface="Times New Roman" pitchFamily="18" charset="0"/>
              </a:rPr>
              <a:t>Сахарин</a:t>
            </a:r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. Этот заменитель сахара без калорий, при этом в 300-500 раз слаще.  Вроде бы все отлично, вот только если бы не одно но. Сахарин, накапливаясь в мочевом пузыре и половых органах, активизирует раковые клетки.</a:t>
            </a:r>
          </a:p>
          <a:p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В каждом газированном напитке есть кофеин. Это вещество в умеренных дозах бодрит, его даже применяют в лечебных целях. Но при постоянном насыщении организма кофеином, могут возникнуть неприятные побочные эффекты. Головная боль, усталость, депрессия, мышечные боли и судороги, тошнота и рвота. </a:t>
            </a:r>
          </a:p>
          <a:p>
            <a:r>
              <a:rPr lang="ru-RU" sz="5200" dirty="0" err="1" smtClean="0">
                <a:latin typeface="Times New Roman" pitchFamily="18" charset="0"/>
                <a:cs typeface="Times New Roman" pitchFamily="18" charset="0"/>
              </a:rPr>
              <a:t>Бензоат</a:t>
            </a:r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 натрия один из самых популярных консервантов. И не зря название вызывает подозрения, оказывается </a:t>
            </a:r>
            <a:r>
              <a:rPr lang="ru-RU" sz="5200" dirty="0" err="1" smtClean="0">
                <a:latin typeface="Times New Roman" pitchFamily="18" charset="0"/>
                <a:cs typeface="Times New Roman" pitchFamily="18" charset="0"/>
              </a:rPr>
              <a:t>бензоат</a:t>
            </a:r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 натрия используется для микробного контроля в пищевых продуктах и газированных напитках. Вступая в реакцию, </a:t>
            </a:r>
            <a:r>
              <a:rPr lang="ru-RU" sz="5200" dirty="0" err="1" smtClean="0">
                <a:latin typeface="Times New Roman" pitchFamily="18" charset="0"/>
                <a:cs typeface="Times New Roman" pitchFamily="18" charset="0"/>
              </a:rPr>
              <a:t>бензоат</a:t>
            </a:r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 натрия снижает количество калия в организме, а это в свою очередь приводит к частой  сыпи, крапивнице, экземе и даже астме.</a:t>
            </a:r>
          </a:p>
          <a:p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Вот жаль только, что продавцы предлагают нам свежесть и удовольствие и ни слова не говорят о пагубных последствиях. Постарайтесь полностью исключить газированные напитки из своего рациона и не идите на поводу у заманчивых рекламных роликов. Будьте здоровы!</a:t>
            </a:r>
          </a:p>
          <a:p>
            <a:endParaRPr lang="ru-RU" sz="5200" dirty="0"/>
          </a:p>
        </p:txBody>
      </p:sp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8736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Чипсы</a:t>
            </a:r>
            <a:endParaRPr lang="ru-RU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838200"/>
            <a:ext cx="8153400" cy="5635752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Из чего же делают чипсы, что они настолько опасны для здоровья?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Оказывается, что чипсы изготавливают не только из картофеля, как мы привыкли считать, а из кукурузной и пшеничной муки, добавляется соевый крахмал, в организме он преобразуется в глюкозу, которая способствует ожирению. Добавляются различные синтетические ингредиенты. Чаще всего чипсы готовятся на некачественном масле или жире, вследствие чего вырабатываются канцерогены, которые наносят вред здоровью.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Технология, по которой готовятся чипсы, не всегда соблюдается, время обжарки чипсов не более 30 секунд, иначе вырабатывается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гидрогенизированный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жир, который способствует выработке холестерина. Жир составляет третью часть чипсов. Это провоцирует возникновение разного рода заболевания.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 для придания определенных вкусовых качеств в чипсы добавляется количество промышленной химии, порой превышающее вес самого картофеля: это красители, усилители вкуса,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ароматизаторы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идентичные натуральным. Большинство из них разрешены пищевыми экспертизами, однако при проверке процентного содержания не учитывается тот факт, что потребители, особенно молодежь, используют их в пищу регулярно, что приводит к тяжелейшим последствиям: нарушениям пищеварения и как следствие – обмена веществ, аллергиям, снижению иммунитета. Кроме того, эти вещества воздействуют на эмаль зубов, разрушая ее, микроскопические частицы остаются на поверхности пищевода, являясь причиной неприятного запаха изо рта, с которым многие безуспешно пытаются бороться с помощью жвачек 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спреев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Кроме того употребление чипсов может привести к расстройству нервной системы, которое выражается в потении, слабости конечностей. Это связано с тем, что чипсы содержат в себе большое количество токсинов, которые способствуют разрушению печени и почек. Также употребление чипсов негативно влияет на иммунитет, так как содержат в себе трансизомеры жирных кислот.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3562"/>
          </a:xfrm>
        </p:spPr>
        <p:txBody>
          <a:bodyPr/>
          <a:lstStyle/>
          <a:p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Фаст-Фуд</a:t>
            </a:r>
            <a:endParaRPr lang="ru-RU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914400"/>
            <a:ext cx="8229600" cy="5559552"/>
          </a:xfrm>
        </p:spPr>
        <p:txBody>
          <a:bodyPr>
            <a:noAutofit/>
          </a:bodyPr>
          <a:lstStyle/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«Быстрая пища» — именно это означает словосочетание «фас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фуд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» на наш язык. Пришло это понятие из-за рубежа и принесло немало проблем. Причиной популярности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фаст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фудов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 сегодня стал наш скоростной век. Люди все время куда-то торопятся, спешат, из-за нехватки времени многие, вместо того, чтобы полноценно поесть, перекусывают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фаст-фудами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, совсем не задумываясь, что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фаст-фуд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— вредная еда. </a:t>
            </a:r>
          </a:p>
          <a:p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Наггетсы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с аппетитной хрустящей корочкой, картошка фри, ароматный хот-дог с горчицей и кетчупом – только от этих слов появляется желание перекусить. Но за всеми вкусовыми и наглядными преимуществами скрывается вред здоровью. В первую очередь страдает пищеварительная система, ведь «быстрая еда» — это нездоровая пища, которая может привести к развитию таких болезней, как гастрит, несварение и даже язва желудка. 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Очень неприятная болезнь ожирение, преодолеть которую и избавиться от лишнего веса очень не просто. Начинается она из-за того, что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фаст-фуд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имеет высокую калорийность и содержит огромное количество вредных жиров и углеводов. Белков там практически нет, а витаминов, тем более, а значит, нет и пользы.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Еще одной причиной, почему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фаст-фуд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вреден для организма, является то, что в нем содержится большое количество насыщенных животных жиров. В целях экономии в заведениях быстрого питания используют маргарины, которые являются дешевыми заменителями жиров. В них содержатся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трансгенные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жиры. Получают такие жиры из жидкого жира, например, подсолнечного масла. Благодаря специальной обработке получается твердый жир. Вред этого жира в том, то он увеличивает содержание холестерина в крови, дает большую нагрузку на печень, нарушает обмен веществ, пагубно влияет на сердечно сосудистую систему.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Использование дешевых маргаринов, это еще не вся вредность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фаст-фуда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. Чтобы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фастфуды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были как можно дешевле, экономят и на растительном масле. Сколько можно жарить на одном масле? Ответ: один раз. После повторного использования, в масле начинают выделяться канцерогенные вещества, которые очень вредны для организма. Они повышают уровень холестерина в крови, способствуя образованию бляшек. Поварам выдается определенное количество масла на весь день, которое они могут использовать, они его не меняют в течении всего дня. Можно только представить, насколько канцерогенным оно становится к концу дня. Такое масло может стать причиной отравления, которое может даже привести к летальному исходу.</a:t>
            </a:r>
          </a:p>
          <a:p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Вреден ли </a:t>
            </a:r>
            <a:r>
              <a:rPr lang="ru-RU" sz="1300" b="1" dirty="0" err="1" smtClean="0">
                <a:latin typeface="Times New Roman" pitchFamily="18" charset="0"/>
                <a:cs typeface="Times New Roman" pitchFamily="18" charset="0"/>
              </a:rPr>
              <a:t>фаст-фуд</a:t>
            </a:r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? Однозначно: да!</a:t>
            </a:r>
            <a:endParaRPr lang="ru-RU" sz="13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chemeClr val="accent3"/>
                </a:solidFill>
                <a:latin typeface="Monotype Corsiva" pitchFamily="66" charset="0"/>
              </a:rPr>
              <a:t>Цель проекта:</a:t>
            </a:r>
            <a:endParaRPr lang="ru-RU" sz="5400" b="1" dirty="0">
              <a:solidFill>
                <a:schemeClr val="accent3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Научиться готовить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вкусное и полезное блюдо 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3562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Monotype Corsiva" pitchFamily="66" charset="0"/>
              </a:rPr>
              <a:t>Лапша </a:t>
            </a:r>
            <a:r>
              <a:rPr lang="ru-RU" sz="2400" b="1" dirty="0" smtClean="0">
                <a:solidFill>
                  <a:srgbClr val="C00000"/>
                </a:solidFill>
                <a:latin typeface="Monotype Corsiva" pitchFamily="66" charset="0"/>
              </a:rPr>
              <a:t> и  пюре  быстрого  приготовления</a:t>
            </a:r>
            <a:endParaRPr lang="ru-RU" sz="24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066800"/>
            <a:ext cx="7924800" cy="5407152"/>
          </a:xfrm>
        </p:spPr>
        <p:txBody>
          <a:bodyPr>
            <a:normAutofit fontScale="55000" lnSpcReduction="20000"/>
          </a:bodyPr>
          <a:lstStyle/>
          <a:p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Некоторые люди убеждены, что лапшу и пюре быстрого приготовления употреблять не только бесполезно для организма, но и рискованно. Какой же вред несет в себе это простое и любимое многими блюдо?</a:t>
            </a:r>
          </a:p>
          <a:p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В продуктах быстрого приготовления содержатся ингредиенты, которые прошли жесткую кулинарную обработку, они находятся в высушенном состоянии. Происходит испарение влаги, в результате чего меняется консистенция, цвет, запах продукта, уменьшается количество витаминов - их остается не более 25 процентов. Кроме того, туда добавляют пищевые добавки, а это продукт химический, при частом употреблении может вызывать желудочные расстройства, заболевания печени, почек, аллергические реакции. </a:t>
            </a:r>
            <a:br>
              <a:rPr lang="ru-RU" sz="25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Не может не настораживать в составе специй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глутомат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натрия, который усиливает вкус. Попав в организм человека, этот консервант способствует задержанию в нем жидкости, что приводит к появлению отеков, а также повышению давления. К тому же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глутомат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натрия отражается на вкусовых рецепторах, со временем человек попросту привыкает к потреблению такой пищи.</a:t>
            </a:r>
            <a:br>
              <a:rPr lang="ru-RU" sz="25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В любом случае содержание в специях красителей и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ароматизаторов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не может быть полезно для организма. Часто употреблять лапшу не стоит, как бы эта идея ни казалась заманчивой (особенно на работе или в поездках), иначе есть риск заработать себе гастрит или даже язву желудка. В период беременности лучше вообще отказаться от употребления лапши быстрого приготовления, пожилым людям также не рекомендуется злоупотреблять ей.</a:t>
            </a:r>
            <a:br>
              <a:rPr lang="ru-RU" sz="25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Но вредна ли лапша или пюре быстрого приготовления без вкусовых добавок? Отсутствие специй из пакетика во многом спасет положение, но данные продукты все же не сравнится с обыкновенными макаронами или картошкой .В них нет витаминов и белков, только углеводы, поэтому пользы от такого блюда никакой.</a:t>
            </a:r>
            <a:br>
              <a:rPr lang="ru-RU" sz="25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Что насчет чувства насыщения? И здесь минус. У блюд быстрого приготовления низкая пищевая ценность, поэтому наесться ею не получится. Лучше вместо этого блюда съесть какой-нибудь фрукт. Он притупит чувство голода и принесет больше пользы организму.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>Колбаса и сосиски</a:t>
            </a:r>
            <a:endParaRPr lang="ru-RU" b="1" dirty="0">
              <a:solidFill>
                <a:srgbClr val="C00000"/>
              </a:solidFill>
              <a:latin typeface="Monotype Corsiva" pitchFamily="66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143000"/>
            <a:ext cx="7467600" cy="5330952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составе сосисок и колбас в лучшем случае всего лишь 50% мяса, а в худшем его содержание не превышает и 10%. Остальные ингредиенты не способствуют появлению аппетита – шкура, хрящики, мука, крахмал, соевый белок, крупы,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ароматизаторы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красители, загустители, животные и растительные жиры.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Усилители вкуса, щедро добавленные производителями, вызывают привыкание и приводят к тому, что человек со временем утрачивает способность наслаждаться естественными продуктами. Красители и консерванты нередко становятся причиной аллергических реакций, плюс ко всему, они накапливаются в организме и постепенно разрушают иммунную систему человека, провоцируя этим различные заболевания.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Шведские ученые выяснили, что регулярное употребление колбасных изделий повышает риск заболевания раком поджелудочной железы. Всего лишь одна стандартная сосиска в день увеличивает вероятность неизлечимой болезни на 19%. У тех, чья привычная порция, состоит из трех сосисок, опасность заболеть раком возрастает до 57%.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Особенно вредны колбасы и сосиски для маленьких детей.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Педиатры настоятельно советуют не давать их ребенку хотя бы до трех лет. Их пищеварительная система просто не может переработать сложный химический состав безобидного на вид продукта.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Сосиски и колбасы вредят не только здоровью, но и стройной фигуре. В одной порции весом 50 граммов содержится от 120 до 200 ккал. В диетическом на первый взгляд фарше 20% белков и 40% жиров! Кроме того, в них очень много соли, удерживающей воду. Диетологи предупреждают, что регулярное употребление колбасных изделий нередко приводит к ожирению.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15962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СТОП ВРЕДНОЙ ПИЩЕ!!!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://www.5odar.com/wp-content/uploads/2013/04/no-junk-foo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1219200"/>
            <a:ext cx="5333999" cy="5334000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b="1" dirty="0" smtClean="0">
                <a:solidFill>
                  <a:schemeClr val="accent3"/>
                </a:solidFill>
                <a:latin typeface="Monotype Corsiva" pitchFamily="66" charset="0"/>
              </a:rPr>
              <a:t>Вывод</a:t>
            </a:r>
            <a:endParaRPr lang="ru-RU" sz="4400" b="1" dirty="0">
              <a:solidFill>
                <a:schemeClr val="accent3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 пищей человек получает питательные вещества: белки, жиры, углеводы, витамины.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Чтобы, быть здоровым, очень важно правильно питаться и не употреблять вредную пищу.</a:t>
            </a:r>
          </a:p>
          <a:p>
            <a:endParaRPr lang="ru-RU" dirty="0"/>
          </a:p>
        </p:txBody>
      </p:sp>
      <p:pic>
        <p:nvPicPr>
          <p:cNvPr id="34818" name="Picture 2" descr="http://fs00.infourok.ru/images/doc/265/270676/img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2200" y="3429000"/>
            <a:ext cx="4038600" cy="302895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 algn="ctr">
              <a:buNone/>
            </a:pPr>
            <a:r>
              <a:rPr lang="ru-RU" sz="4400" b="1" dirty="0" smtClean="0">
                <a:solidFill>
                  <a:srgbClr val="C00000"/>
                </a:solidFill>
                <a:latin typeface="Monotype Corsiva" pitchFamily="66" charset="0"/>
              </a:rPr>
              <a:t>СПАСИБО ЗА ВНИМАНИЕ!</a:t>
            </a:r>
            <a:endParaRPr lang="ru-RU" sz="44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chemeClr val="accent3"/>
                </a:solidFill>
                <a:latin typeface="Monotype Corsiva" pitchFamily="66" charset="0"/>
              </a:rPr>
              <a:t>Задачи:</a:t>
            </a:r>
            <a:endParaRPr lang="ru-RU" sz="4800" b="1" dirty="0">
              <a:solidFill>
                <a:schemeClr val="accent3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Найти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информацию 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полезных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вредных продуктах  питания. 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Разработать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рецепт полезного блюда и приготовить его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Рассказать одноклассникам  о  здоровом и вредном питании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800" b="1" dirty="0" smtClean="0">
                <a:solidFill>
                  <a:schemeClr val="accent3"/>
                </a:solidFill>
                <a:latin typeface="Monotype Corsiva" pitchFamily="66" charset="0"/>
              </a:rPr>
              <a:t/>
            </a:r>
            <a:br>
              <a:rPr lang="ru-RU" sz="4800" b="1" dirty="0" smtClean="0">
                <a:solidFill>
                  <a:schemeClr val="accent3"/>
                </a:solidFill>
                <a:latin typeface="Monotype Corsiva" pitchFamily="66" charset="0"/>
              </a:rPr>
            </a:br>
            <a:r>
              <a:rPr lang="ru-RU" sz="4800" b="1" dirty="0" smtClean="0">
                <a:solidFill>
                  <a:schemeClr val="accent3"/>
                </a:solidFill>
                <a:latin typeface="Monotype Corsiva" pitchFamily="66" charset="0"/>
              </a:rPr>
              <a:t/>
            </a:r>
            <a:br>
              <a:rPr lang="ru-RU" sz="4800" b="1" dirty="0" smtClean="0">
                <a:solidFill>
                  <a:schemeClr val="accent3"/>
                </a:solidFill>
                <a:latin typeface="Monotype Corsiva" pitchFamily="66" charset="0"/>
              </a:rPr>
            </a:br>
            <a:r>
              <a:rPr lang="ru-RU" sz="4800" b="1" dirty="0" smtClean="0">
                <a:solidFill>
                  <a:schemeClr val="accent3"/>
                </a:solidFill>
                <a:latin typeface="Monotype Corsiva" pitchFamily="66" charset="0"/>
              </a:rPr>
              <a:t/>
            </a:r>
            <a:br>
              <a:rPr lang="ru-RU" sz="4800" b="1" dirty="0" smtClean="0">
                <a:solidFill>
                  <a:schemeClr val="accent3"/>
                </a:solidFill>
                <a:latin typeface="Monotype Corsiva" pitchFamily="66" charset="0"/>
              </a:rPr>
            </a:br>
            <a:r>
              <a:rPr lang="ru-RU" sz="4800" b="1" dirty="0" smtClean="0">
                <a:solidFill>
                  <a:schemeClr val="accent3"/>
                </a:solidFill>
                <a:latin typeface="Monotype Corsiva" pitchFamily="66" charset="0"/>
              </a:rPr>
              <a:t/>
            </a:r>
            <a:br>
              <a:rPr lang="ru-RU" sz="4800" b="1" dirty="0" smtClean="0">
                <a:solidFill>
                  <a:schemeClr val="accent3"/>
                </a:solidFill>
                <a:latin typeface="Monotype Corsiva" pitchFamily="66" charset="0"/>
              </a:rPr>
            </a:br>
            <a:r>
              <a:rPr lang="ru-RU" sz="4800" b="1" dirty="0" smtClean="0">
                <a:solidFill>
                  <a:schemeClr val="accent3"/>
                </a:solidFill>
                <a:latin typeface="Monotype Corsiva" pitchFamily="66" charset="0"/>
              </a:rPr>
              <a:t>Этапы работы: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Найти материал 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вкусных и полезных продуктах,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выяснить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,чем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они полезны.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аписать   рецепт вкусного и полезного салата и приготовить его.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Выявить «вредную» пищу 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доказать,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почему она вредна.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4. Сделать вывод.</a:t>
            </a:r>
          </a:p>
          <a:p>
            <a:endParaRPr lang="ru-RU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800" b="1" dirty="0" smtClean="0">
                <a:solidFill>
                  <a:schemeClr val="accent3"/>
                </a:solidFill>
                <a:latin typeface="Monotype Corsiva" pitchFamily="66" charset="0"/>
              </a:rPr>
              <a:t>Мои обязанности по проекту: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Главный кулинар и добытчик информации…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698" name="Picture 2" descr="http://samsebepovarenok.ru/wp-content/uploads/2014/11/%D0%9F%D0%BE%D0%B2%D0%B0%D1%80%D0%B5%D0%BD%D0%BE%D0%BA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2286000"/>
            <a:ext cx="3581400" cy="3581400"/>
          </a:xfrm>
          <a:prstGeom prst="rect">
            <a:avLst/>
          </a:prstGeom>
          <a:noFill/>
        </p:spPr>
      </p:pic>
      <p:pic>
        <p:nvPicPr>
          <p:cNvPr id="29700" name="Picture 4" descr="https://g-a.d-cd.net/d187aa8s-960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05400" y="2057400"/>
            <a:ext cx="3180397" cy="403860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b="1" dirty="0" smtClean="0">
                <a:solidFill>
                  <a:schemeClr val="accent3"/>
                </a:solidFill>
                <a:latin typeface="Monotype Corsiva" pitchFamily="66" charset="0"/>
              </a:rPr>
              <a:t>Здоровая </a:t>
            </a:r>
            <a:r>
              <a:rPr lang="ru-RU" sz="4400" b="1" dirty="0" smtClean="0">
                <a:solidFill>
                  <a:schemeClr val="accent3"/>
                </a:solidFill>
                <a:latin typeface="Monotype Corsiva" pitchFamily="66" charset="0"/>
              </a:rPr>
              <a:t>   пища</a:t>
            </a:r>
            <a:endParaRPr lang="ru-RU" sz="4400" b="1" dirty="0">
              <a:solidFill>
                <a:schemeClr val="accent3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3505200"/>
          </a:xfrm>
        </p:spPr>
        <p:txBody>
          <a:bodyPr>
            <a:normAutofit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Здоровое питание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— это питание, обеспечивающее рост, нормальное развитие и жизнедеятельность человека, способствующее укреплению его здоровья и профилактике заболеваний. Соблюдение правил здорового питания в сочетании с регулярными физическими упражнениями сокращает риск хронических заболеваний и расстройств.</a:t>
            </a:r>
          </a:p>
        </p:txBody>
      </p:sp>
      <p:sp>
        <p:nvSpPr>
          <p:cNvPr id="27650" name="AutoShape 2" descr="http://liza.ua/wp-content/uploads/2015/08/shutterstock_264882746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7652" name="Picture 4" descr="http://liza.ua/wp-content/uploads/2015/08/shutterstock_26488274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0400" y="3886200"/>
            <a:ext cx="3041955" cy="2698112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56515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В помидорах содержатся:</a:t>
            </a:r>
            <a:endParaRPr lang="ru-RU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2"/>
          </p:nvPr>
        </p:nvSpPr>
        <p:spPr>
          <a:xfrm>
            <a:off x="457200" y="1600200"/>
            <a:ext cx="3657600" cy="4648200"/>
          </a:xfrm>
        </p:spPr>
        <p:txBody>
          <a:bodyPr numCol="2">
            <a:normAutofit fontScale="70000" lnSpcReduction="20000"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Витамин A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Витамин D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Витамин E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Витамин C 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Витамины группы В :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В1 (тиамин),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2 (рибофлавин),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5 (пантотеновая кислота),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6 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В9 (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фолиевая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кислота)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В12.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Витамин РР 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Витамин К </a:t>
            </a:r>
          </a:p>
          <a:p>
            <a:pPr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Кальций. 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Фосфор 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Магний 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Натрий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Калий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Железо 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Фтор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Цинк 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Медь 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Селен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Самыми важными в составе помидор являются: калий, медь, витамины А и С</a:t>
            </a:r>
            <a:r>
              <a:rPr lang="ru-RU" sz="2200" dirty="0" smtClean="0"/>
              <a:t/>
            </a:r>
            <a:br>
              <a:rPr lang="ru-RU" sz="2200" dirty="0" smtClean="0"/>
            </a:br>
            <a:endParaRPr lang="ru-RU" sz="2200" dirty="0" smtClean="0"/>
          </a:p>
          <a:p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4"/>
          </p:nvPr>
        </p:nvSpPr>
        <p:spPr>
          <a:xfrm>
            <a:off x="4371975" y="1600200"/>
            <a:ext cx="3657600" cy="4800600"/>
          </a:xfrm>
        </p:spPr>
        <p:txBody>
          <a:bodyPr>
            <a:normAutofit fontScale="62500" lnSpcReduction="20000"/>
          </a:bodyPr>
          <a:lstStyle/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Клетчатка, входящая в состав помидоров – положительно влияет на состав микрофлоры желудка и способствует нормальному пищеварению.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Органическая кислота (яблочная и лимонная), входящая в состав помидор, усиливает здоровый аппетит и ускоряет процесс переваривания пищи.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Розовые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помидоры богаты своим составом на селен - укрепляющий иммунитет, повышающий умственные способности и препятствующий развитию раковых клеток. В качестве профилактики, достаточно съедать 1-2 помидора в неделю. Употребление в пищу помидоров, поможет снизить риск полипа прямой кишки. В течение 10 лет проводились испытания, в которых участвовала очень большая группа людей, около 12 тыс. Те, кто употреблял ежедневно в течение недели, 5 свежих помидоров, снизили риск заболевания вдвое (в отличие от тех, кто съедал только 1 помидор). Полип - это опухоль, только доброкачественная.</a:t>
            </a:r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dirty="0" smtClean="0"/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"/>
          </p:nvPr>
        </p:nvSpPr>
        <p:spPr>
          <a:xfrm>
            <a:off x="609600" y="914400"/>
            <a:ext cx="3657600" cy="658368"/>
          </a:xfrm>
          <a:prstGeom prst="roundRect">
            <a:avLst>
              <a:gd name="adj" fmla="val 46582"/>
            </a:avLst>
          </a:prstGeom>
        </p:spPr>
        <p:txBody>
          <a:bodyPr/>
          <a:lstStyle/>
          <a:p>
            <a:r>
              <a:rPr lang="ru-RU" dirty="0" smtClean="0"/>
              <a:t>Витамины и микроэлементы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>
          <a:xfrm>
            <a:off x="4419600" y="914400"/>
            <a:ext cx="3657600" cy="658368"/>
          </a:xfrm>
          <a:prstGeom prst="roundRect">
            <a:avLst>
              <a:gd name="adj" fmla="val 42308"/>
            </a:avLst>
          </a:prstGeom>
        </p:spPr>
        <p:txBody>
          <a:bodyPr/>
          <a:lstStyle/>
          <a:p>
            <a:r>
              <a:rPr lang="ru-RU" dirty="0" smtClean="0"/>
              <a:t>Чем полезны</a:t>
            </a:r>
            <a:endParaRPr lang="ru-RU" dirty="0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641350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В редисе содержатся:</a:t>
            </a:r>
            <a:endParaRPr lang="ru-RU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2"/>
          </p:nvPr>
        </p:nvSpPr>
        <p:spPr>
          <a:xfrm>
            <a:off x="457200" y="1752600"/>
            <a:ext cx="3657600" cy="4495800"/>
          </a:xfrm>
        </p:spPr>
        <p:txBody>
          <a:bodyPr numCol="2">
            <a:norm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витамины С,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витамины РР,    особенно много витаминов группы В.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железо,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калий,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магний,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фосфор, кальций, рибофлавин, никотиновая кислота,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4"/>
          </p:nvPr>
        </p:nvSpPr>
        <p:spPr>
          <a:xfrm>
            <a:off x="4371975" y="1752600"/>
            <a:ext cx="3657600" cy="4495800"/>
          </a:xfrm>
        </p:spPr>
        <p:txBody>
          <a:bodyPr>
            <a:norm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Японские ученые, выяснили, что редис способен предупреждать образование раковых заболеваний. Кроме того он нормализует уровень сахара в крови. Если вы склонны к простудным заболеваниям, то вам рекомендуется принимать сок редиса вместе с соком моркови. Употребление редиски повышает общий тонус организма, улучшает цвет лица, придает эластичность стенкам сосудов. Редис обладает слабительным действием. В этом не раз убеждались люди, страдающие хроническими запорами.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"/>
          </p:nvPr>
        </p:nvSpPr>
        <p:spPr>
          <a:xfrm>
            <a:off x="457200" y="990600"/>
            <a:ext cx="3657600" cy="658368"/>
          </a:xfrm>
          <a:prstGeom prst="roundRect">
            <a:avLst>
              <a:gd name="adj" fmla="val 48719"/>
            </a:avLst>
          </a:prstGeom>
        </p:spPr>
        <p:txBody>
          <a:bodyPr/>
          <a:lstStyle/>
          <a:p>
            <a:r>
              <a:rPr lang="ru-RU" dirty="0" smtClean="0"/>
              <a:t>Витамины и микроэлементы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4343400" y="990600"/>
            <a:ext cx="3657600" cy="658368"/>
          </a:xfrm>
          <a:prstGeom prst="roundRect">
            <a:avLst>
              <a:gd name="adj" fmla="val 48718"/>
            </a:avLst>
          </a:prstGeom>
        </p:spPr>
        <p:txBody>
          <a:bodyPr/>
          <a:lstStyle/>
          <a:p>
            <a:r>
              <a:rPr lang="ru-RU" dirty="0" smtClean="0"/>
              <a:t>Чем полезны</a:t>
            </a:r>
            <a:endParaRPr lang="ru-RU" dirty="0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641350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В огурцах содержатся:</a:t>
            </a:r>
            <a:endParaRPr lang="ru-RU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2"/>
          </p:nvPr>
        </p:nvSpPr>
        <p:spPr>
          <a:xfrm>
            <a:off x="457200" y="1752600"/>
            <a:ext cx="3657600" cy="4495800"/>
          </a:xfrm>
        </p:spPr>
        <p:txBody>
          <a:bodyPr numCol="2">
            <a:normAutofit fontScale="92500" lnSpcReduction="10000"/>
          </a:bodyPr>
          <a:lstStyle/>
          <a:p>
            <a:r>
              <a:rPr lang="ru-RU" sz="1400" dirty="0" smtClean="0"/>
              <a:t>витамин С </a:t>
            </a:r>
          </a:p>
          <a:p>
            <a:r>
              <a:rPr lang="ru-RU" sz="1400" dirty="0" smtClean="0"/>
              <a:t>витамин А </a:t>
            </a:r>
          </a:p>
          <a:p>
            <a:r>
              <a:rPr lang="ru-RU" sz="1400" dirty="0" smtClean="0"/>
              <a:t>витамин Е</a:t>
            </a:r>
          </a:p>
          <a:p>
            <a:r>
              <a:rPr lang="ru-RU" sz="1400" dirty="0" smtClean="0"/>
              <a:t>витамин В1 </a:t>
            </a:r>
          </a:p>
          <a:p>
            <a:r>
              <a:rPr lang="ru-RU" sz="1400" dirty="0" smtClean="0"/>
              <a:t>витаминВ9 </a:t>
            </a:r>
          </a:p>
          <a:p>
            <a:r>
              <a:rPr lang="ru-RU" sz="1400" dirty="0" smtClean="0"/>
              <a:t>витамин В2 </a:t>
            </a:r>
          </a:p>
          <a:p>
            <a:r>
              <a:rPr lang="ru-RU" sz="1400" dirty="0" smtClean="0"/>
              <a:t>витамин В6 </a:t>
            </a:r>
          </a:p>
          <a:p>
            <a:r>
              <a:rPr lang="ru-RU" sz="1400" dirty="0" smtClean="0"/>
              <a:t>витамин РР </a:t>
            </a:r>
          </a:p>
          <a:p>
            <a:r>
              <a:rPr lang="ru-RU" sz="1400" dirty="0" smtClean="0"/>
              <a:t>витамин В3 </a:t>
            </a:r>
          </a:p>
          <a:p>
            <a:r>
              <a:rPr lang="ru-RU" sz="1400" dirty="0" smtClean="0"/>
              <a:t>витамин Н  </a:t>
            </a:r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r>
              <a:rPr lang="ru-RU" sz="1400" dirty="0" smtClean="0"/>
              <a:t>Железом  кальцием</a:t>
            </a:r>
          </a:p>
          <a:p>
            <a:r>
              <a:rPr lang="ru-RU" sz="1400" dirty="0" smtClean="0"/>
              <a:t> калием фосфором магнием </a:t>
            </a:r>
          </a:p>
          <a:p>
            <a:r>
              <a:rPr lang="ru-RU" sz="1400" dirty="0" smtClean="0"/>
              <a:t>хлором йодом  марганцем  фтором </a:t>
            </a:r>
          </a:p>
          <a:p>
            <a:r>
              <a:rPr lang="ru-RU" sz="1400" dirty="0" smtClean="0"/>
              <a:t>медью </a:t>
            </a:r>
          </a:p>
          <a:p>
            <a:r>
              <a:rPr lang="ru-RU" sz="1400" dirty="0" smtClean="0"/>
              <a:t>цинком и молибденом хромом Содержатся в продукте также органические кислоты, зола, клетчатка, дисахариды и крахмал.</a:t>
            </a:r>
            <a:br>
              <a:rPr lang="ru-RU" sz="1400" dirty="0" smtClean="0"/>
            </a:br>
            <a:endParaRPr lang="ru-RU" sz="1400" dirty="0" smtClean="0"/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4"/>
          </p:nvPr>
        </p:nvSpPr>
        <p:spPr>
          <a:xfrm>
            <a:off x="4371974" y="1752600"/>
            <a:ext cx="3933825" cy="4724400"/>
          </a:xfrm>
        </p:spPr>
        <p:txBody>
          <a:bodyPr>
            <a:no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Как видим, насыщенность овоща полезными веществами внушительна. Это и позволяет говорить о пользе огурцов для организма, их целительных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свойствах-это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улучшение аппетита и обмена веществ. Диетологи рекомендуют вводить продукт в состав меню людям с заболеваниями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сердечно-сосудитстой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системы, почек, печени. Огурцы — важный и незаменимый компонент диетического питания для детей, страдающих ожирением и склонным к набору лишнего веса. Он обладает мочегонными, слабительными, желчегонными свойствами. По содержанию щелочных солей он уступает только черной редьке. Регулярное употребление популярного овоща — это поддержка обменных процессов, предотвращение образования камней в желчном пузыре, почках, борьба с преждевременным старением. Именно поэтому огурец нередко называют санитаром организма.</a:t>
            </a:r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"/>
          </p:nvPr>
        </p:nvSpPr>
        <p:spPr>
          <a:xfrm>
            <a:off x="457200" y="990600"/>
            <a:ext cx="3657600" cy="658368"/>
          </a:xfrm>
          <a:prstGeom prst="roundRect">
            <a:avLst>
              <a:gd name="adj" fmla="val 48719"/>
            </a:avLst>
          </a:prstGeom>
        </p:spPr>
        <p:txBody>
          <a:bodyPr/>
          <a:lstStyle/>
          <a:p>
            <a:r>
              <a:rPr lang="ru-RU" dirty="0" smtClean="0"/>
              <a:t>Витамины и микроэлементы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4343400" y="990600"/>
            <a:ext cx="3657600" cy="658368"/>
          </a:xfrm>
          <a:prstGeom prst="roundRect">
            <a:avLst>
              <a:gd name="adj" fmla="val 48718"/>
            </a:avLst>
          </a:prstGeom>
        </p:spPr>
        <p:txBody>
          <a:bodyPr/>
          <a:lstStyle/>
          <a:p>
            <a:r>
              <a:rPr lang="ru-RU" dirty="0" smtClean="0"/>
              <a:t>Чем полезны</a:t>
            </a:r>
            <a:endParaRPr lang="ru-RU" dirty="0"/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439</TotalTime>
  <Words>1631</Words>
  <Application>Microsoft Office PowerPoint</Application>
  <PresentationFormat>Экран (4:3)</PresentationFormat>
  <Paragraphs>210</Paragraphs>
  <Slides>24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Эркер</vt:lpstr>
      <vt:lpstr>ПРОЕКТ  «Вкусное и полезное блюдо»</vt:lpstr>
      <vt:lpstr>Цель проекта:</vt:lpstr>
      <vt:lpstr>Задачи:</vt:lpstr>
      <vt:lpstr>    Этапы работы: </vt:lpstr>
      <vt:lpstr>Мои обязанности по проекту: </vt:lpstr>
      <vt:lpstr>Здоровая    пища</vt:lpstr>
      <vt:lpstr>В помидорах содержатся:</vt:lpstr>
      <vt:lpstr>В редисе содержатся:</vt:lpstr>
      <vt:lpstr>В огурцах содержатся:</vt:lpstr>
      <vt:lpstr>В болгарском перце содержатся:</vt:lpstr>
      <vt:lpstr>Чем полезна зелень</vt:lpstr>
      <vt:lpstr>В масле оливковом содержатся:</vt:lpstr>
      <vt:lpstr>СКАЖЕМ ДА! ЗДОРОВОМУ ПИТАНИЮ!</vt:lpstr>
      <vt:lpstr>Мое блюдо:  «Салат  витаминный»</vt:lpstr>
      <vt:lpstr>Приготовление салата</vt:lpstr>
      <vt:lpstr>Вредная пища</vt:lpstr>
      <vt:lpstr>Газированные напитки</vt:lpstr>
      <vt:lpstr>Чипсы</vt:lpstr>
      <vt:lpstr>Фаст-Фуд</vt:lpstr>
      <vt:lpstr>Лапша  и  пюре  быстрого  приготовления</vt:lpstr>
      <vt:lpstr>Колбаса и сосиски</vt:lpstr>
      <vt:lpstr>СТОП ВРЕДНОЙ ПИЩЕ!!!</vt:lpstr>
      <vt:lpstr>Вывод</vt:lpstr>
      <vt:lpstr>Слайд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 «Школа кулинаров»</dc:title>
  <dc:creator>Надежда</dc:creator>
  <cp:lastModifiedBy>Татьяна</cp:lastModifiedBy>
  <cp:revision>30</cp:revision>
  <dcterms:created xsi:type="dcterms:W3CDTF">2015-12-23T13:21:34Z</dcterms:created>
  <dcterms:modified xsi:type="dcterms:W3CDTF">2016-02-16T16:45:57Z</dcterms:modified>
</cp:coreProperties>
</file>