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2" r:id="rId4"/>
    <p:sldId id="263" r:id="rId5"/>
    <p:sldId id="264" r:id="rId6"/>
    <p:sldId id="265" r:id="rId7"/>
    <p:sldId id="259" r:id="rId8"/>
    <p:sldId id="260" r:id="rId9"/>
    <p:sldId id="266" r:id="rId10"/>
    <p:sldId id="268" r:id="rId11"/>
    <p:sldId id="269" r:id="rId12"/>
    <p:sldId id="267" r:id="rId13"/>
    <p:sldId id="270" r:id="rId14"/>
    <p:sldId id="271" r:id="rId15"/>
    <p:sldId id="272" r:id="rId16"/>
    <p:sldId id="273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02BE"/>
    <a:srgbClr val="0057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9" d="100"/>
          <a:sy n="11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 userDrawn="1"/>
        </p:nvGrpSpPr>
        <p:grpSpPr>
          <a:xfrm>
            <a:off x="0" y="0"/>
            <a:ext cx="9144000" cy="7029400"/>
            <a:chOff x="0" y="0"/>
            <a:chExt cx="9144000" cy="7029400"/>
          </a:xfrm>
        </p:grpSpPr>
        <p:pic>
          <p:nvPicPr>
            <p:cNvPr id="8" name="Рисунок 7" descr="texturas-de-papel-parede-padr-o-fundos-azuis-widescreen-985583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7029400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</p:pic>
        <p:pic>
          <p:nvPicPr>
            <p:cNvPr id="9" name="Рисунок 8" descr="zoloto_pletenie_fon_1920x1200.jpg"/>
            <p:cNvPicPr>
              <a:picLocks noChangeAspect="1"/>
            </p:cNvPicPr>
            <p:nvPr/>
          </p:nvPicPr>
          <p:blipFill>
            <a:blip r:embed="rId3" cstate="print"/>
            <a:srcRect r="85437"/>
            <a:stretch>
              <a:fillRect/>
            </a:stretch>
          </p:blipFill>
          <p:spPr>
            <a:xfrm>
              <a:off x="0" y="0"/>
              <a:ext cx="1259632" cy="7029400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</p:pic>
        <p:pic>
          <p:nvPicPr>
            <p:cNvPr id="10" name="Рисунок 9" descr="0_720a0_e205f838_XL.png"/>
            <p:cNvPicPr>
              <a:picLocks noChangeAspect="1"/>
            </p:cNvPicPr>
            <p:nvPr/>
          </p:nvPicPr>
          <p:blipFill>
            <a:blip r:embed="rId4" cstate="print"/>
            <a:srcRect l="6487" t="20264" r="9188" b="3841"/>
            <a:stretch>
              <a:fillRect/>
            </a:stretch>
          </p:blipFill>
          <p:spPr>
            <a:xfrm>
              <a:off x="611560" y="4437112"/>
              <a:ext cx="3744416" cy="230425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1" name="Рисунок 10" descr="0_dd10e_c5309bdf_XL (2)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380312" y="116632"/>
              <a:ext cx="1579242" cy="82910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grpSp>
          <p:nvGrpSpPr>
            <p:cNvPr id="12" name="Группа 14"/>
            <p:cNvGrpSpPr/>
            <p:nvPr/>
          </p:nvGrpSpPr>
          <p:grpSpPr>
            <a:xfrm>
              <a:off x="467544" y="332656"/>
              <a:ext cx="2640294" cy="1584176"/>
              <a:chOff x="467544" y="332656"/>
              <a:chExt cx="2640294" cy="1584176"/>
            </a:xfrm>
          </p:grpSpPr>
          <p:sp>
            <p:nvSpPr>
              <p:cNvPr id="13" name="Прямоугольник 12"/>
              <p:cNvSpPr/>
              <p:nvPr/>
            </p:nvSpPr>
            <p:spPr>
              <a:xfrm>
                <a:off x="827584" y="476672"/>
                <a:ext cx="1440160" cy="7920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pic>
            <p:nvPicPr>
              <p:cNvPr id="14" name="Рисунок 13" descr="c124754cc721.jpg"/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467544" y="332656"/>
                <a:ext cx="2640294" cy="1584176"/>
              </a:xfrm>
              <a:prstGeom prst="rect">
                <a:avLst/>
              </a:prstGeom>
            </p:spPr>
          </p:pic>
        </p:grpSp>
      </p:grp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 userDrawn="1"/>
        </p:nvGrpSpPr>
        <p:grpSpPr>
          <a:xfrm>
            <a:off x="0" y="0"/>
            <a:ext cx="9144000" cy="7029400"/>
            <a:chOff x="0" y="0"/>
            <a:chExt cx="9144000" cy="7029400"/>
          </a:xfrm>
        </p:grpSpPr>
        <p:pic>
          <p:nvPicPr>
            <p:cNvPr id="8" name="Рисунок 7" descr="texturas-de-papel-parede-padr-o-fundos-azuis-widescreen-985583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7029400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</p:pic>
        <p:pic>
          <p:nvPicPr>
            <p:cNvPr id="9" name="Рисунок 8" descr="attachment-0001.jpg"/>
            <p:cNvPicPr>
              <a:picLocks noChangeAspect="1"/>
            </p:cNvPicPr>
            <p:nvPr/>
          </p:nvPicPr>
          <p:blipFill>
            <a:blip r:embed="rId3" cstate="print">
              <a:lum bright="-10000"/>
            </a:blip>
            <a:stretch>
              <a:fillRect/>
            </a:stretch>
          </p:blipFill>
          <p:spPr>
            <a:xfrm>
              <a:off x="251520" y="188640"/>
              <a:ext cx="8640960" cy="6669360"/>
            </a:xfrm>
            <a:prstGeom prst="round2DiagRect">
              <a:avLst>
                <a:gd name="adj1" fmla="val 8140"/>
                <a:gd name="adj2" fmla="val 0"/>
              </a:avLst>
            </a:prstGeom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</p:pic>
        <p:pic>
          <p:nvPicPr>
            <p:cNvPr id="10" name="Рисунок 9" descr="0_7db68_f430077f_XL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1520" y="4932305"/>
              <a:ext cx="2121528" cy="192569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 userDrawn="1"/>
        </p:nvGrpSpPr>
        <p:grpSpPr>
          <a:xfrm>
            <a:off x="0" y="0"/>
            <a:ext cx="9144000" cy="7029400"/>
            <a:chOff x="0" y="0"/>
            <a:chExt cx="9144000" cy="7029400"/>
          </a:xfrm>
        </p:grpSpPr>
        <p:pic>
          <p:nvPicPr>
            <p:cNvPr id="8" name="Рисунок 7" descr="texturas-de-papel-parede-padr-o-fundos-azuis-widescreen-985583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7029400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</p:pic>
        <p:pic>
          <p:nvPicPr>
            <p:cNvPr id="9" name="Рисунок 8" descr="attachment-0001.jpg"/>
            <p:cNvPicPr>
              <a:picLocks noChangeAspect="1"/>
            </p:cNvPicPr>
            <p:nvPr/>
          </p:nvPicPr>
          <p:blipFill>
            <a:blip r:embed="rId3" cstate="print">
              <a:lum bright="-10000"/>
            </a:blip>
            <a:stretch>
              <a:fillRect/>
            </a:stretch>
          </p:blipFill>
          <p:spPr>
            <a:xfrm>
              <a:off x="251520" y="188640"/>
              <a:ext cx="8640960" cy="6669360"/>
            </a:xfrm>
            <a:prstGeom prst="round2DiagRect">
              <a:avLst>
                <a:gd name="adj1" fmla="val 8140"/>
                <a:gd name="adj2" fmla="val 0"/>
              </a:avLst>
            </a:prstGeom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</p:pic>
        <p:pic>
          <p:nvPicPr>
            <p:cNvPr id="10" name="Рисунок 9" descr="0_7db68_f430077f_XL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1520" y="4932305"/>
              <a:ext cx="2121528" cy="192569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 userDrawn="1"/>
        </p:nvGrpSpPr>
        <p:grpSpPr>
          <a:xfrm>
            <a:off x="0" y="0"/>
            <a:ext cx="9144000" cy="7029400"/>
            <a:chOff x="0" y="0"/>
            <a:chExt cx="9144000" cy="7029400"/>
          </a:xfrm>
        </p:grpSpPr>
        <p:pic>
          <p:nvPicPr>
            <p:cNvPr id="8" name="Рисунок 7" descr="texturas-de-papel-parede-padr-o-fundos-azuis-widescreen-985583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7029400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</p:pic>
        <p:pic>
          <p:nvPicPr>
            <p:cNvPr id="9" name="Рисунок 8" descr="attachment-0001.jpg"/>
            <p:cNvPicPr>
              <a:picLocks noChangeAspect="1"/>
            </p:cNvPicPr>
            <p:nvPr/>
          </p:nvPicPr>
          <p:blipFill>
            <a:blip r:embed="rId3" cstate="print">
              <a:lum bright="-10000"/>
            </a:blip>
            <a:stretch>
              <a:fillRect/>
            </a:stretch>
          </p:blipFill>
          <p:spPr>
            <a:xfrm>
              <a:off x="251520" y="188640"/>
              <a:ext cx="8640960" cy="6669360"/>
            </a:xfrm>
            <a:prstGeom prst="round2DiagRect">
              <a:avLst>
                <a:gd name="adj1" fmla="val 8140"/>
                <a:gd name="adj2" fmla="val 0"/>
              </a:avLst>
            </a:prstGeom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</p:pic>
        <p:pic>
          <p:nvPicPr>
            <p:cNvPr id="10" name="Рисунок 9" descr="0_7db68_f430077f_XL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1520" y="4932305"/>
              <a:ext cx="2121528" cy="192569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 userDrawn="1"/>
        </p:nvGrpSpPr>
        <p:grpSpPr>
          <a:xfrm>
            <a:off x="0" y="0"/>
            <a:ext cx="9144000" cy="7029400"/>
            <a:chOff x="0" y="0"/>
            <a:chExt cx="9144000" cy="7029400"/>
          </a:xfrm>
        </p:grpSpPr>
        <p:pic>
          <p:nvPicPr>
            <p:cNvPr id="8" name="Рисунок 7" descr="texturas-de-papel-parede-padr-o-fundos-azuis-widescreen-985583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7029400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</p:pic>
        <p:pic>
          <p:nvPicPr>
            <p:cNvPr id="9" name="Рисунок 8" descr="attachment-0001.jpg"/>
            <p:cNvPicPr>
              <a:picLocks noChangeAspect="1"/>
            </p:cNvPicPr>
            <p:nvPr/>
          </p:nvPicPr>
          <p:blipFill>
            <a:blip r:embed="rId3" cstate="print">
              <a:lum bright="-10000"/>
            </a:blip>
            <a:stretch>
              <a:fillRect/>
            </a:stretch>
          </p:blipFill>
          <p:spPr>
            <a:xfrm>
              <a:off x="251520" y="188640"/>
              <a:ext cx="8640960" cy="6669360"/>
            </a:xfrm>
            <a:prstGeom prst="round2DiagRect">
              <a:avLst>
                <a:gd name="adj1" fmla="val 8140"/>
                <a:gd name="adj2" fmla="val 0"/>
              </a:avLst>
            </a:prstGeom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</p:pic>
        <p:pic>
          <p:nvPicPr>
            <p:cNvPr id="10" name="Рисунок 9" descr="0_7db68_f430077f_XL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1520" y="4932305"/>
              <a:ext cx="2121528" cy="192569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 userDrawn="1"/>
        </p:nvGrpSpPr>
        <p:grpSpPr>
          <a:xfrm>
            <a:off x="0" y="0"/>
            <a:ext cx="9144000" cy="7029400"/>
            <a:chOff x="0" y="0"/>
            <a:chExt cx="9144000" cy="7029400"/>
          </a:xfrm>
        </p:grpSpPr>
        <p:pic>
          <p:nvPicPr>
            <p:cNvPr id="9" name="Рисунок 8" descr="texturas-de-papel-parede-padr-o-fundos-azuis-widescreen-985583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7029400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</p:pic>
        <p:pic>
          <p:nvPicPr>
            <p:cNvPr id="10" name="Рисунок 9" descr="attachment-0001.jpg"/>
            <p:cNvPicPr>
              <a:picLocks noChangeAspect="1"/>
            </p:cNvPicPr>
            <p:nvPr/>
          </p:nvPicPr>
          <p:blipFill>
            <a:blip r:embed="rId3" cstate="print">
              <a:lum bright="-10000"/>
            </a:blip>
            <a:stretch>
              <a:fillRect/>
            </a:stretch>
          </p:blipFill>
          <p:spPr>
            <a:xfrm>
              <a:off x="251520" y="188640"/>
              <a:ext cx="8640960" cy="6669360"/>
            </a:xfrm>
            <a:prstGeom prst="round2DiagRect">
              <a:avLst>
                <a:gd name="adj1" fmla="val 8140"/>
                <a:gd name="adj2" fmla="val 0"/>
              </a:avLst>
            </a:prstGeom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</p:pic>
        <p:pic>
          <p:nvPicPr>
            <p:cNvPr id="11" name="Рисунок 10" descr="0_7db68_f430077f_XL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1520" y="4932305"/>
              <a:ext cx="2121528" cy="192569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Группа 9"/>
          <p:cNvGrpSpPr/>
          <p:nvPr userDrawn="1"/>
        </p:nvGrpSpPr>
        <p:grpSpPr>
          <a:xfrm>
            <a:off x="0" y="0"/>
            <a:ext cx="9144000" cy="7029400"/>
            <a:chOff x="0" y="0"/>
            <a:chExt cx="9144000" cy="7029400"/>
          </a:xfrm>
        </p:grpSpPr>
        <p:pic>
          <p:nvPicPr>
            <p:cNvPr id="11" name="Рисунок 10" descr="texturas-de-papel-parede-padr-o-fundos-azuis-widescreen-985583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7029400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</p:pic>
        <p:pic>
          <p:nvPicPr>
            <p:cNvPr id="12" name="Рисунок 11" descr="attachment-0001.jpg"/>
            <p:cNvPicPr>
              <a:picLocks noChangeAspect="1"/>
            </p:cNvPicPr>
            <p:nvPr/>
          </p:nvPicPr>
          <p:blipFill>
            <a:blip r:embed="rId3" cstate="print">
              <a:lum bright="-10000"/>
            </a:blip>
            <a:stretch>
              <a:fillRect/>
            </a:stretch>
          </p:blipFill>
          <p:spPr>
            <a:xfrm>
              <a:off x="251520" y="188640"/>
              <a:ext cx="8640960" cy="6669360"/>
            </a:xfrm>
            <a:prstGeom prst="round2DiagRect">
              <a:avLst>
                <a:gd name="adj1" fmla="val 8140"/>
                <a:gd name="adj2" fmla="val 0"/>
              </a:avLst>
            </a:prstGeom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</p:pic>
        <p:pic>
          <p:nvPicPr>
            <p:cNvPr id="13" name="Рисунок 12" descr="0_7db68_f430077f_XL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1520" y="4932305"/>
              <a:ext cx="2121528" cy="192569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 userDrawn="1"/>
        </p:nvGrpSpPr>
        <p:grpSpPr>
          <a:xfrm>
            <a:off x="0" y="0"/>
            <a:ext cx="9144000" cy="7029400"/>
            <a:chOff x="0" y="0"/>
            <a:chExt cx="9144000" cy="7029400"/>
          </a:xfrm>
        </p:grpSpPr>
        <p:pic>
          <p:nvPicPr>
            <p:cNvPr id="7" name="Рисунок 6" descr="texturas-de-papel-parede-padr-o-fundos-azuis-widescreen-985583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7029400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</p:pic>
        <p:pic>
          <p:nvPicPr>
            <p:cNvPr id="8" name="Рисунок 7" descr="attachment-0001.jpg"/>
            <p:cNvPicPr>
              <a:picLocks noChangeAspect="1"/>
            </p:cNvPicPr>
            <p:nvPr/>
          </p:nvPicPr>
          <p:blipFill>
            <a:blip r:embed="rId3" cstate="print">
              <a:lum bright="-10000"/>
            </a:blip>
            <a:stretch>
              <a:fillRect/>
            </a:stretch>
          </p:blipFill>
          <p:spPr>
            <a:xfrm>
              <a:off x="251520" y="188640"/>
              <a:ext cx="8640960" cy="6669360"/>
            </a:xfrm>
            <a:prstGeom prst="round2DiagRect">
              <a:avLst>
                <a:gd name="adj1" fmla="val 8140"/>
                <a:gd name="adj2" fmla="val 0"/>
              </a:avLst>
            </a:prstGeom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</p:pic>
        <p:pic>
          <p:nvPicPr>
            <p:cNvPr id="9" name="Рисунок 8" descr="0_7db68_f430077f_XL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1520" y="4932305"/>
              <a:ext cx="2121528" cy="192569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 userDrawn="1"/>
        </p:nvGrpSpPr>
        <p:grpSpPr>
          <a:xfrm>
            <a:off x="0" y="0"/>
            <a:ext cx="9144000" cy="7029400"/>
            <a:chOff x="0" y="0"/>
            <a:chExt cx="9144000" cy="7029400"/>
          </a:xfrm>
        </p:grpSpPr>
        <p:pic>
          <p:nvPicPr>
            <p:cNvPr id="6" name="Рисунок 5" descr="texturas-de-papel-parede-padr-o-fundos-azuis-widescreen-985583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7029400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</p:pic>
        <p:pic>
          <p:nvPicPr>
            <p:cNvPr id="7" name="Рисунок 6" descr="attachment-0001.jpg"/>
            <p:cNvPicPr>
              <a:picLocks noChangeAspect="1"/>
            </p:cNvPicPr>
            <p:nvPr/>
          </p:nvPicPr>
          <p:blipFill>
            <a:blip r:embed="rId3" cstate="print">
              <a:lum bright="-10000"/>
            </a:blip>
            <a:stretch>
              <a:fillRect/>
            </a:stretch>
          </p:blipFill>
          <p:spPr>
            <a:xfrm>
              <a:off x="251520" y="188640"/>
              <a:ext cx="8640960" cy="6669360"/>
            </a:xfrm>
            <a:prstGeom prst="round2DiagRect">
              <a:avLst>
                <a:gd name="adj1" fmla="val 8140"/>
                <a:gd name="adj2" fmla="val 0"/>
              </a:avLst>
            </a:prstGeom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</p:pic>
        <p:pic>
          <p:nvPicPr>
            <p:cNvPr id="8" name="Рисунок 7" descr="0_7db68_f430077f_XL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1520" y="4932305"/>
              <a:ext cx="2121528" cy="192569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 userDrawn="1"/>
        </p:nvGrpSpPr>
        <p:grpSpPr>
          <a:xfrm>
            <a:off x="0" y="0"/>
            <a:ext cx="9144000" cy="7029400"/>
            <a:chOff x="0" y="0"/>
            <a:chExt cx="9144000" cy="7029400"/>
          </a:xfrm>
        </p:grpSpPr>
        <p:pic>
          <p:nvPicPr>
            <p:cNvPr id="9" name="Рисунок 8" descr="texturas-de-papel-parede-padr-o-fundos-azuis-widescreen-985583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7029400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</p:pic>
        <p:pic>
          <p:nvPicPr>
            <p:cNvPr id="10" name="Рисунок 9" descr="attachment-0001.jpg"/>
            <p:cNvPicPr>
              <a:picLocks noChangeAspect="1"/>
            </p:cNvPicPr>
            <p:nvPr/>
          </p:nvPicPr>
          <p:blipFill>
            <a:blip r:embed="rId3" cstate="print">
              <a:lum bright="-10000"/>
            </a:blip>
            <a:stretch>
              <a:fillRect/>
            </a:stretch>
          </p:blipFill>
          <p:spPr>
            <a:xfrm>
              <a:off x="251520" y="188640"/>
              <a:ext cx="8640960" cy="6669360"/>
            </a:xfrm>
            <a:prstGeom prst="round2DiagRect">
              <a:avLst>
                <a:gd name="adj1" fmla="val 8140"/>
                <a:gd name="adj2" fmla="val 0"/>
              </a:avLst>
            </a:prstGeom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</p:pic>
        <p:pic>
          <p:nvPicPr>
            <p:cNvPr id="11" name="Рисунок 10" descr="0_7db68_f430077f_XL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1520" y="4932305"/>
              <a:ext cx="2121528" cy="192569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 userDrawn="1"/>
        </p:nvGrpSpPr>
        <p:grpSpPr>
          <a:xfrm>
            <a:off x="0" y="0"/>
            <a:ext cx="9144000" cy="7029400"/>
            <a:chOff x="0" y="0"/>
            <a:chExt cx="9144000" cy="7029400"/>
          </a:xfrm>
        </p:grpSpPr>
        <p:pic>
          <p:nvPicPr>
            <p:cNvPr id="9" name="Рисунок 8" descr="texturas-de-papel-parede-padr-o-fundos-azuis-widescreen-985583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7029400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</p:pic>
        <p:pic>
          <p:nvPicPr>
            <p:cNvPr id="10" name="Рисунок 9" descr="attachment-0001.jpg"/>
            <p:cNvPicPr>
              <a:picLocks noChangeAspect="1"/>
            </p:cNvPicPr>
            <p:nvPr/>
          </p:nvPicPr>
          <p:blipFill>
            <a:blip r:embed="rId3" cstate="print">
              <a:lum bright="-10000"/>
            </a:blip>
            <a:stretch>
              <a:fillRect/>
            </a:stretch>
          </p:blipFill>
          <p:spPr>
            <a:xfrm>
              <a:off x="251520" y="188640"/>
              <a:ext cx="8640960" cy="6669360"/>
            </a:xfrm>
            <a:prstGeom prst="round2DiagRect">
              <a:avLst>
                <a:gd name="adj1" fmla="val 8140"/>
                <a:gd name="adj2" fmla="val 0"/>
              </a:avLst>
            </a:prstGeom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</p:pic>
        <p:pic>
          <p:nvPicPr>
            <p:cNvPr id="11" name="Рисунок 10" descr="0_7db68_f430077f_XL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1520" y="4932305"/>
              <a:ext cx="2121528" cy="192569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jpeg"/><Relationship Id="rId11" Type="http://schemas.openxmlformats.org/officeDocument/2006/relationships/image" Target="../media/image17.jpeg"/><Relationship Id="rId5" Type="http://schemas.openxmlformats.org/officeDocument/2006/relationships/image" Target="../media/image11.jpeg"/><Relationship Id="rId10" Type="http://schemas.openxmlformats.org/officeDocument/2006/relationships/image" Target="../media/image16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jpeg"/><Relationship Id="rId11" Type="http://schemas.openxmlformats.org/officeDocument/2006/relationships/image" Target="../media/image27.jpeg"/><Relationship Id="rId5" Type="http://schemas.openxmlformats.org/officeDocument/2006/relationships/image" Target="../media/image21.jpeg"/><Relationship Id="rId10" Type="http://schemas.openxmlformats.org/officeDocument/2006/relationships/image" Target="../media/image26.jpeg"/><Relationship Id="rId4" Type="http://schemas.openxmlformats.org/officeDocument/2006/relationships/image" Target="../media/image20.jpeg"/><Relationship Id="rId9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64705"/>
            <a:ext cx="7702624" cy="2088231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</a:rPr>
              <a:t>«Бессмертный полк села </a:t>
            </a:r>
            <a:br>
              <a:rPr lang="ru-RU" sz="3200" b="1" dirty="0" smtClean="0">
                <a:solidFill>
                  <a:srgbClr val="FFFF00"/>
                </a:solidFill>
              </a:rPr>
            </a:br>
            <a:r>
              <a:rPr lang="ru-RU" sz="3200" b="1" dirty="0" smtClean="0">
                <a:solidFill>
                  <a:srgbClr val="FFFF00"/>
                </a:solidFill>
              </a:rPr>
              <a:t>Покровского»</a:t>
            </a:r>
            <a:endParaRPr lang="ru-RU" sz="3200" b="1" dirty="0">
              <a:solidFill>
                <a:srgbClr val="FFFF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2132856"/>
            <a:ext cx="7416824" cy="4725144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50000"/>
              </a:lnSpc>
            </a:pPr>
            <a:r>
              <a:rPr lang="ru-RU" sz="1800" b="1" dirty="0">
                <a:latin typeface="Times New Roman"/>
                <a:ea typeface="Times New Roman"/>
                <a:cs typeface="Times New Roman"/>
              </a:rPr>
              <a:t>Групповая работа</a:t>
            </a:r>
            <a:endParaRPr lang="ru-RU" sz="1400" dirty="0">
              <a:ea typeface="Calibri"/>
              <a:cs typeface="Times New Roman"/>
            </a:endParaRPr>
          </a:p>
          <a:p>
            <a:pPr>
              <a:lnSpc>
                <a:spcPct val="150000"/>
              </a:lnSpc>
            </a:pPr>
            <a:r>
              <a:rPr lang="ru-RU" sz="1800" b="1" dirty="0">
                <a:latin typeface="Times New Roman"/>
                <a:ea typeface="Times New Roman"/>
              </a:rPr>
              <a:t>(проектная работа в рамках областного фестиваля «Профессионалы Урала»)</a:t>
            </a:r>
            <a:endParaRPr lang="ru-RU" sz="1800" dirty="0"/>
          </a:p>
          <a:p>
            <a:pPr marL="3510915" algn="r">
              <a:lnSpc>
                <a:spcPct val="150000"/>
              </a:lnSpc>
              <a:spcAft>
                <a:spcPts val="0"/>
              </a:spcAft>
            </a:pPr>
            <a:r>
              <a:rPr lang="ru-RU" sz="5600" b="1" dirty="0">
                <a:solidFill>
                  <a:srgbClr val="FFFF00"/>
                </a:solidFill>
                <a:latin typeface="+mj-lt"/>
                <a:ea typeface="Times New Roman"/>
              </a:rPr>
              <a:t>Авторы: </a:t>
            </a:r>
            <a:endParaRPr lang="ru-RU" sz="5600" b="1" dirty="0">
              <a:solidFill>
                <a:srgbClr val="FFFF00"/>
              </a:solidFill>
              <a:latin typeface="+mj-lt"/>
            </a:endParaRPr>
          </a:p>
          <a:p>
            <a:pPr marL="3510915" algn="r">
              <a:lnSpc>
                <a:spcPct val="150000"/>
              </a:lnSpc>
              <a:spcAft>
                <a:spcPts val="0"/>
              </a:spcAft>
            </a:pPr>
            <a:r>
              <a:rPr lang="ru-RU" sz="5600" b="1" dirty="0" err="1">
                <a:solidFill>
                  <a:srgbClr val="FFFF00"/>
                </a:solidFill>
                <a:latin typeface="+mj-lt"/>
                <a:ea typeface="Times New Roman"/>
              </a:rPr>
              <a:t>Чураков</a:t>
            </a:r>
            <a:r>
              <a:rPr lang="ru-RU" sz="5600" b="1" dirty="0">
                <a:solidFill>
                  <a:srgbClr val="FFFF00"/>
                </a:solidFill>
                <a:latin typeface="+mj-lt"/>
                <a:ea typeface="Times New Roman"/>
              </a:rPr>
              <a:t> Кирилл Альбертович</a:t>
            </a:r>
            <a:endParaRPr lang="ru-RU" sz="5600" b="1" dirty="0">
              <a:solidFill>
                <a:srgbClr val="FFFF00"/>
              </a:solidFill>
              <a:latin typeface="+mj-lt"/>
            </a:endParaRPr>
          </a:p>
          <a:p>
            <a:pPr marL="3510915" algn="r">
              <a:lnSpc>
                <a:spcPct val="150000"/>
              </a:lnSpc>
              <a:spcAft>
                <a:spcPts val="0"/>
              </a:spcAft>
            </a:pPr>
            <a:r>
              <a:rPr lang="ru-RU" sz="5600" b="1" dirty="0" err="1">
                <a:solidFill>
                  <a:srgbClr val="FFFF00"/>
                </a:solidFill>
                <a:latin typeface="+mj-lt"/>
                <a:ea typeface="Times New Roman"/>
              </a:rPr>
              <a:t>Дусматова</a:t>
            </a:r>
            <a:r>
              <a:rPr lang="ru-RU" sz="5600" b="1" dirty="0">
                <a:solidFill>
                  <a:srgbClr val="FFFF00"/>
                </a:solidFill>
                <a:latin typeface="+mj-lt"/>
                <a:ea typeface="Times New Roman"/>
              </a:rPr>
              <a:t> Мария </a:t>
            </a:r>
            <a:r>
              <a:rPr lang="ru-RU" sz="5600" b="1" dirty="0" err="1">
                <a:solidFill>
                  <a:srgbClr val="FFFF00"/>
                </a:solidFill>
                <a:latin typeface="+mj-lt"/>
                <a:ea typeface="Times New Roman"/>
              </a:rPr>
              <a:t>Тусиналиевна</a:t>
            </a:r>
            <a:endParaRPr lang="ru-RU" sz="5600" b="1" dirty="0">
              <a:solidFill>
                <a:srgbClr val="FFFF00"/>
              </a:solidFill>
              <a:latin typeface="+mj-lt"/>
            </a:endParaRPr>
          </a:p>
          <a:p>
            <a:pPr marL="3510915" algn="r">
              <a:lnSpc>
                <a:spcPct val="150000"/>
              </a:lnSpc>
              <a:spcAft>
                <a:spcPts val="0"/>
              </a:spcAft>
            </a:pPr>
            <a:r>
              <a:rPr lang="ru-RU" sz="5600" b="1" dirty="0">
                <a:solidFill>
                  <a:srgbClr val="FFFF00"/>
                </a:solidFill>
                <a:latin typeface="+mj-lt"/>
                <a:ea typeface="Times New Roman"/>
              </a:rPr>
              <a:t>Наумова Александра Алексеевна</a:t>
            </a:r>
            <a:endParaRPr lang="ru-RU" sz="5600" b="1" dirty="0">
              <a:solidFill>
                <a:srgbClr val="FFFF00"/>
              </a:solidFill>
              <a:latin typeface="+mj-lt"/>
            </a:endParaRPr>
          </a:p>
          <a:p>
            <a:pPr marL="3510915" algn="r">
              <a:lnSpc>
                <a:spcPct val="150000"/>
              </a:lnSpc>
              <a:spcAft>
                <a:spcPts val="0"/>
              </a:spcAft>
            </a:pPr>
            <a:r>
              <a:rPr lang="ru-RU" sz="5600" b="1" dirty="0" err="1">
                <a:solidFill>
                  <a:srgbClr val="FFFF00"/>
                </a:solidFill>
                <a:latin typeface="+mj-lt"/>
                <a:ea typeface="Times New Roman"/>
              </a:rPr>
              <a:t>Леничкин</a:t>
            </a:r>
            <a:r>
              <a:rPr lang="ru-RU" sz="5600" b="1" dirty="0">
                <a:solidFill>
                  <a:srgbClr val="FFFF00"/>
                </a:solidFill>
                <a:latin typeface="+mj-lt"/>
                <a:ea typeface="Times New Roman"/>
              </a:rPr>
              <a:t> Никита Александрович</a:t>
            </a:r>
            <a:endParaRPr lang="ru-RU" sz="5600" b="1" dirty="0">
              <a:solidFill>
                <a:srgbClr val="FFFF00"/>
              </a:solidFill>
              <a:latin typeface="+mj-lt"/>
            </a:endParaRPr>
          </a:p>
          <a:p>
            <a:pPr marL="3510915" algn="r">
              <a:lnSpc>
                <a:spcPct val="150000"/>
              </a:lnSpc>
              <a:spcAft>
                <a:spcPts val="0"/>
              </a:spcAft>
            </a:pPr>
            <a:r>
              <a:rPr lang="ru-RU" sz="5600" b="1" dirty="0">
                <a:solidFill>
                  <a:srgbClr val="FFFF00"/>
                </a:solidFill>
                <a:latin typeface="+mj-lt"/>
                <a:ea typeface="Times New Roman"/>
              </a:rPr>
              <a:t>Васильев Роман Александрович</a:t>
            </a:r>
            <a:endParaRPr lang="ru-RU" sz="5600" b="1" dirty="0">
              <a:solidFill>
                <a:srgbClr val="FFFF00"/>
              </a:solidFill>
              <a:latin typeface="+mj-lt"/>
            </a:endParaRPr>
          </a:p>
          <a:p>
            <a:pPr marL="3510915" algn="r">
              <a:lnSpc>
                <a:spcPct val="150000"/>
              </a:lnSpc>
              <a:spcAft>
                <a:spcPts val="0"/>
              </a:spcAft>
            </a:pPr>
            <a:r>
              <a:rPr lang="ru-RU" sz="5600" b="1" dirty="0">
                <a:solidFill>
                  <a:srgbClr val="FFFF00"/>
                </a:solidFill>
                <a:latin typeface="+mj-lt"/>
                <a:ea typeface="Times New Roman"/>
              </a:rPr>
              <a:t>Хлызова Дарья Олеговна</a:t>
            </a:r>
            <a:endParaRPr lang="ru-RU" sz="5600" b="1" dirty="0">
              <a:solidFill>
                <a:srgbClr val="FFFF00"/>
              </a:solidFill>
              <a:latin typeface="+mj-lt"/>
            </a:endParaRPr>
          </a:p>
          <a:p>
            <a:pPr marL="3510915" algn="r">
              <a:lnSpc>
                <a:spcPct val="150000"/>
              </a:lnSpc>
              <a:spcAft>
                <a:spcPts val="0"/>
              </a:spcAft>
            </a:pPr>
            <a:r>
              <a:rPr lang="ru-RU" sz="5600" b="1" dirty="0">
                <a:solidFill>
                  <a:srgbClr val="FFFF00"/>
                </a:solidFill>
                <a:latin typeface="+mj-lt"/>
                <a:ea typeface="Times New Roman"/>
              </a:rPr>
              <a:t>Руководитель: </a:t>
            </a:r>
            <a:endParaRPr lang="ru-RU" sz="5600" b="1" dirty="0">
              <a:solidFill>
                <a:srgbClr val="FFFF00"/>
              </a:solidFill>
              <a:latin typeface="+mj-lt"/>
            </a:endParaRPr>
          </a:p>
          <a:p>
            <a:pPr marL="3510915" algn="r">
              <a:lnSpc>
                <a:spcPct val="150000"/>
              </a:lnSpc>
              <a:spcAft>
                <a:spcPts val="0"/>
              </a:spcAft>
            </a:pPr>
            <a:r>
              <a:rPr lang="ru-RU" sz="5600" b="1" dirty="0">
                <a:solidFill>
                  <a:srgbClr val="FFFF00"/>
                </a:solidFill>
                <a:latin typeface="+mj-lt"/>
                <a:ea typeface="Times New Roman"/>
              </a:rPr>
              <a:t>Сомова Марина Борисовна,</a:t>
            </a:r>
            <a:endParaRPr lang="ru-RU" sz="5600" b="1" dirty="0">
              <a:solidFill>
                <a:srgbClr val="FFFF00"/>
              </a:solidFill>
              <a:latin typeface="+mj-lt"/>
            </a:endParaRPr>
          </a:p>
          <a:p>
            <a:pPr algn="r">
              <a:lnSpc>
                <a:spcPct val="150000"/>
              </a:lnSpc>
              <a:spcAft>
                <a:spcPts val="0"/>
              </a:spcAft>
            </a:pPr>
            <a:r>
              <a:rPr lang="ru-RU" sz="5600" b="1" dirty="0">
                <a:solidFill>
                  <a:srgbClr val="FFFF00"/>
                </a:solidFill>
                <a:latin typeface="+mj-lt"/>
                <a:ea typeface="Times New Roman"/>
              </a:rPr>
              <a:t>                                                                               учитель, руководитель команды </a:t>
            </a:r>
            <a:endParaRPr lang="ru-RU" sz="5600" b="1" dirty="0">
              <a:solidFill>
                <a:srgbClr val="FFFF00"/>
              </a:solidFill>
              <a:latin typeface="+mj-lt"/>
            </a:endParaRPr>
          </a:p>
          <a:p>
            <a:pPr algn="r">
              <a:lnSpc>
                <a:spcPct val="150000"/>
              </a:lnSpc>
              <a:spcAft>
                <a:spcPts val="0"/>
              </a:spcAft>
            </a:pPr>
            <a:r>
              <a:rPr lang="ru-RU" sz="5600" b="1" dirty="0">
                <a:solidFill>
                  <a:srgbClr val="FFFF00"/>
                </a:solidFill>
                <a:latin typeface="+mj-lt"/>
                <a:ea typeface="Times New Roman"/>
              </a:rPr>
              <a:t>                                                                               совета старшеклассников   </a:t>
            </a:r>
            <a:endParaRPr lang="ru-RU" sz="5600" b="1" dirty="0">
              <a:solidFill>
                <a:srgbClr val="FFFF00"/>
              </a:solidFill>
              <a:latin typeface="+mj-lt"/>
            </a:endParaRPr>
          </a:p>
          <a:p>
            <a:pPr algn="r">
              <a:lnSpc>
                <a:spcPct val="150000"/>
              </a:lnSpc>
              <a:spcAft>
                <a:spcPts val="0"/>
              </a:spcAft>
            </a:pPr>
            <a:r>
              <a:rPr lang="ru-RU" sz="5600" b="1" dirty="0">
                <a:solidFill>
                  <a:srgbClr val="FFFF00"/>
                </a:solidFill>
                <a:latin typeface="+mj-lt"/>
                <a:ea typeface="Times New Roman"/>
              </a:rPr>
              <a:t>                                                                               «Лидер»</a:t>
            </a:r>
            <a:endParaRPr lang="ru-RU" sz="5600" b="1" dirty="0">
              <a:solidFill>
                <a:srgbClr val="FFFF00"/>
              </a:solidFill>
              <a:latin typeface="+mj-lt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ru-RU" sz="5600" b="1" dirty="0">
                <a:solidFill>
                  <a:srgbClr val="FFFF00"/>
                </a:solidFill>
                <a:latin typeface="+mj-lt"/>
                <a:ea typeface="Times New Roman"/>
                <a:cs typeface="Times New Roman"/>
              </a:rPr>
              <a:t> </a:t>
            </a:r>
            <a:r>
              <a:rPr lang="ru-RU" sz="5600" b="1" dirty="0" smtClean="0">
                <a:solidFill>
                  <a:srgbClr val="FFFF00"/>
                </a:solidFill>
                <a:latin typeface="+mj-lt"/>
                <a:ea typeface="Times New Roman"/>
                <a:cs typeface="Times New Roman"/>
              </a:rPr>
              <a:t>с</a:t>
            </a:r>
            <a:r>
              <a:rPr lang="ru-RU" sz="5600" b="1" dirty="0">
                <a:solidFill>
                  <a:srgbClr val="FFFF00"/>
                </a:solidFill>
                <a:latin typeface="+mj-lt"/>
                <a:ea typeface="Times New Roman"/>
                <a:cs typeface="Times New Roman"/>
              </a:rPr>
              <a:t>. Покровское, 2020 год</a:t>
            </a:r>
            <a:endParaRPr lang="ru-RU" sz="5600" b="1" dirty="0">
              <a:solidFill>
                <a:srgbClr val="FFFF00"/>
              </a:solidFill>
              <a:latin typeface="+mj-lt"/>
              <a:ea typeface="Calibri"/>
              <a:cs typeface="Times New Roman"/>
            </a:endParaRPr>
          </a:p>
          <a:p>
            <a:endParaRPr lang="ru-RU" sz="18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>
                <a:solidFill>
                  <a:srgbClr val="FF0000"/>
                </a:solidFill>
              </a:rPr>
              <a:t>Web-</a:t>
            </a:r>
            <a:r>
              <a:rPr lang="ru-RU" sz="2800" b="1" dirty="0" err="1">
                <a:solidFill>
                  <a:srgbClr val="FF0000"/>
                </a:solidFill>
              </a:rPr>
              <a:t>Квест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F:\вектор\Команда Лидер\Проект для профессионалов Урала\ZcB6e_e9wIY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472960"/>
            <a:ext cx="3483757" cy="4653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F:\вектор\Команда Лидер\Проект для профессионалов Урала\OaDAu-kDSUo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0811" y="1556792"/>
            <a:ext cx="3415604" cy="4569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0670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>
                <a:solidFill>
                  <a:srgbClr val="FF0000"/>
                </a:solidFill>
              </a:rPr>
              <a:t>Мастер-класс по работе с </a:t>
            </a:r>
            <a:r>
              <a:rPr lang="en-US" sz="2800" b="1" dirty="0">
                <a:solidFill>
                  <a:srgbClr val="FF0000"/>
                </a:solidFill>
              </a:rPr>
              <a:t>QR</a:t>
            </a:r>
            <a:r>
              <a:rPr lang="ru-RU" sz="2800" b="1" dirty="0">
                <a:solidFill>
                  <a:srgbClr val="FF0000"/>
                </a:solidFill>
              </a:rPr>
              <a:t>-кодами</a:t>
            </a:r>
            <a:endParaRPr lang="ru-RU" dirty="0"/>
          </a:p>
        </p:txBody>
      </p:sp>
      <p:pic>
        <p:nvPicPr>
          <p:cNvPr id="3074" name="Picture 2" descr="F:\вектор\Команда Лидер\Проект для профессионалов Урала\crADlyevU6g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921" y="1445164"/>
            <a:ext cx="3499047" cy="46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F:\вектор\Команда Лидер\Проект для профессионалов Урала\evyQYOs7P2c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9649" y="1484784"/>
            <a:ext cx="3469430" cy="4641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6698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Мастер-класс по работе с </a:t>
            </a:r>
            <a:r>
              <a:rPr lang="en-US" sz="2800" b="1" dirty="0" smtClean="0">
                <a:solidFill>
                  <a:srgbClr val="FF0000"/>
                </a:solidFill>
              </a:rPr>
              <a:t>QR</a:t>
            </a:r>
            <a:r>
              <a:rPr lang="ru-RU" sz="2800" b="1" dirty="0" smtClean="0">
                <a:solidFill>
                  <a:srgbClr val="FF0000"/>
                </a:solidFill>
              </a:rPr>
              <a:t>-кодами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4098" name="Picture 2" descr="F:\вектор\Команда Лидер\Проект для профессионалов Урала\xGPRj7FxFR8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931" y="1600200"/>
            <a:ext cx="769413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2203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Результаты опроса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28800"/>
            <a:ext cx="4038600" cy="2351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4005064"/>
            <a:ext cx="4038600" cy="2357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7324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>
                <a:solidFill>
                  <a:srgbClr val="FF0000"/>
                </a:solidFill>
              </a:rPr>
              <a:t>Результаты опроса</a:t>
            </a:r>
            <a:endParaRPr lang="ru-RU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2450" y="1844824"/>
            <a:ext cx="6162356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9869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Благодарим за поддержку проекта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2602BE"/>
                </a:solidFill>
              </a:rPr>
              <a:t>Главу Покровской сельской администрации –Панченко О.А.</a:t>
            </a:r>
          </a:p>
          <a:p>
            <a:r>
              <a:rPr lang="ru-RU" sz="2800" b="1" dirty="0" smtClean="0">
                <a:solidFill>
                  <a:srgbClr val="2602BE"/>
                </a:solidFill>
              </a:rPr>
              <a:t>Директора МАОУ «Покровская СОШ» – Орлову Н.В.</a:t>
            </a:r>
          </a:p>
          <a:p>
            <a:r>
              <a:rPr lang="ru-RU" sz="2800" b="1" dirty="0" smtClean="0">
                <a:solidFill>
                  <a:srgbClr val="2602BE"/>
                </a:solidFill>
              </a:rPr>
              <a:t>Методистов Покровского ДК – Александровых М.В. и В.Ю.</a:t>
            </a:r>
          </a:p>
          <a:p>
            <a:r>
              <a:rPr lang="ru-RU" sz="2800" b="1" dirty="0" smtClean="0">
                <a:solidFill>
                  <a:srgbClr val="2602BE"/>
                </a:solidFill>
              </a:rPr>
              <a:t>Краеведа – </a:t>
            </a:r>
            <a:r>
              <a:rPr lang="ru-RU" sz="2800" b="1" dirty="0" err="1" smtClean="0">
                <a:solidFill>
                  <a:srgbClr val="2602BE"/>
                </a:solidFill>
              </a:rPr>
              <a:t>Бебенину</a:t>
            </a:r>
            <a:r>
              <a:rPr lang="ru-RU" sz="2800" b="1" dirty="0" smtClean="0">
                <a:solidFill>
                  <a:srgbClr val="2602BE"/>
                </a:solidFill>
              </a:rPr>
              <a:t> В.М.</a:t>
            </a:r>
          </a:p>
          <a:p>
            <a:r>
              <a:rPr lang="ru-RU" sz="2800" b="1" dirty="0" smtClean="0">
                <a:solidFill>
                  <a:srgbClr val="2602BE"/>
                </a:solidFill>
              </a:rPr>
              <a:t>Родных и близких ветеранов-односельчан</a:t>
            </a:r>
            <a:endParaRPr lang="ru-RU" sz="2800" b="1" dirty="0">
              <a:solidFill>
                <a:srgbClr val="2602B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0198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988840"/>
            <a:ext cx="8229600" cy="108012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2602BE"/>
                </a:solidFill>
              </a:rPr>
              <a:t>Спасибо за внимание!</a:t>
            </a:r>
            <a:endParaRPr lang="ru-RU" sz="3600" b="1" dirty="0">
              <a:solidFill>
                <a:srgbClr val="2602B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9197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ea typeface="Calibri"/>
              </a:rPr>
              <a:t>Затруднения в реализации проекта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2602BE"/>
                </a:solidFill>
                <a:ea typeface="Calibri"/>
                <a:cs typeface="Times New Roman"/>
              </a:rPr>
              <a:t>стенд </a:t>
            </a:r>
            <a:r>
              <a:rPr lang="ru-RU" b="1" dirty="0">
                <a:solidFill>
                  <a:srgbClr val="2602BE"/>
                </a:solidFill>
                <a:ea typeface="Calibri"/>
                <a:cs typeface="Times New Roman"/>
              </a:rPr>
              <a:t>«Бессмертный полк» оформлен, а информации в быстром доступе к нему нет;</a:t>
            </a:r>
            <a:endParaRPr lang="ru-RU" sz="2400" b="1" dirty="0">
              <a:solidFill>
                <a:srgbClr val="2602BE"/>
              </a:solidFill>
              <a:ea typeface="Calibri"/>
              <a:cs typeface="Times New Roman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2602BE"/>
                </a:solidFill>
                <a:ea typeface="Calibri"/>
                <a:cs typeface="Times New Roman"/>
              </a:rPr>
              <a:t>информация </a:t>
            </a:r>
            <a:r>
              <a:rPr lang="ru-RU" b="1" dirty="0">
                <a:solidFill>
                  <a:srgbClr val="2602BE"/>
                </a:solidFill>
                <a:ea typeface="Calibri"/>
                <a:cs typeface="Times New Roman"/>
              </a:rPr>
              <a:t>о ветеранах ВОВ есть в школьном музее, </a:t>
            </a:r>
            <a:r>
              <a:rPr lang="ru-RU" b="1" dirty="0" smtClean="0">
                <a:solidFill>
                  <a:srgbClr val="2602BE"/>
                </a:solidFill>
                <a:ea typeface="Calibri"/>
                <a:cs typeface="Times New Roman"/>
              </a:rPr>
              <a:t>но </a:t>
            </a:r>
            <a:r>
              <a:rPr lang="ru-RU" b="1" dirty="0">
                <a:solidFill>
                  <a:srgbClr val="2602BE"/>
                </a:solidFill>
                <a:ea typeface="Calibri"/>
                <a:cs typeface="Times New Roman"/>
              </a:rPr>
              <a:t>быстро и удобно ее не получить;</a:t>
            </a:r>
            <a:endParaRPr lang="ru-RU" sz="2400" b="1" dirty="0">
              <a:solidFill>
                <a:srgbClr val="2602BE"/>
              </a:solidFill>
              <a:ea typeface="Calibri"/>
              <a:cs typeface="Times New Roman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2602BE"/>
                </a:solidFill>
                <a:ea typeface="Calibri"/>
                <a:cs typeface="Times New Roman"/>
              </a:rPr>
              <a:t>у </a:t>
            </a:r>
            <a:r>
              <a:rPr lang="ru-RU" b="1" dirty="0">
                <a:solidFill>
                  <a:srgbClr val="2602BE"/>
                </a:solidFill>
                <a:ea typeface="Calibri"/>
                <a:cs typeface="Times New Roman"/>
              </a:rPr>
              <a:t>ребят нашей школы есть заинтересованность </a:t>
            </a:r>
            <a:r>
              <a:rPr lang="ru-RU" b="1" dirty="0" smtClean="0">
                <a:solidFill>
                  <a:srgbClr val="2602BE"/>
                </a:solidFill>
                <a:ea typeface="Calibri"/>
                <a:cs typeface="Times New Roman"/>
              </a:rPr>
              <a:t>заслугами </a:t>
            </a:r>
            <a:r>
              <a:rPr lang="ru-RU" b="1" dirty="0">
                <a:solidFill>
                  <a:srgbClr val="2602BE"/>
                </a:solidFill>
                <a:ea typeface="Calibri"/>
                <a:cs typeface="Times New Roman"/>
              </a:rPr>
              <a:t>ветеранов ВОВ, но недостаточно интересных, современных мероприятий по этой тематике:</a:t>
            </a:r>
            <a:endParaRPr lang="ru-RU" sz="2400" b="1" dirty="0">
              <a:solidFill>
                <a:srgbClr val="2602BE"/>
              </a:solidFill>
              <a:ea typeface="Calibri"/>
              <a:cs typeface="Times New Roman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2602BE"/>
                </a:solidFill>
                <a:ea typeface="Calibri"/>
                <a:cs typeface="Times New Roman"/>
              </a:rPr>
              <a:t>в </a:t>
            </a:r>
            <a:r>
              <a:rPr lang="ru-RU" b="1" dirty="0">
                <a:solidFill>
                  <a:srgbClr val="2602BE"/>
                </a:solidFill>
                <a:ea typeface="Calibri"/>
                <a:cs typeface="Times New Roman"/>
              </a:rPr>
              <a:t>год Памяти и Славы, в период самоизоляции, во время празднования Дня Победы-онлайн все ребята испытали затруднения в доступе информации о наших фронтовиках-односельчанах;</a:t>
            </a:r>
            <a:endParaRPr lang="ru-RU" sz="2400" b="1" dirty="0">
              <a:solidFill>
                <a:srgbClr val="2602BE"/>
              </a:solidFill>
              <a:ea typeface="Calibri"/>
              <a:cs typeface="Times New Roman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2602BE"/>
                </a:solidFill>
                <a:ea typeface="Calibri"/>
                <a:cs typeface="Times New Roman"/>
              </a:rPr>
              <a:t>потребность </a:t>
            </a:r>
            <a:r>
              <a:rPr lang="ru-RU" b="1" dirty="0">
                <a:solidFill>
                  <a:srgbClr val="2602BE"/>
                </a:solidFill>
                <a:ea typeface="Calibri"/>
                <a:cs typeface="Times New Roman"/>
              </a:rPr>
              <a:t>в онлайн-мероприятиях возникла неожиданно, а опыта проведения не </a:t>
            </a:r>
            <a:r>
              <a:rPr lang="ru-RU" b="1" dirty="0" smtClean="0">
                <a:solidFill>
                  <a:srgbClr val="2602BE"/>
                </a:solidFill>
                <a:ea typeface="Calibri"/>
                <a:cs typeface="Times New Roman"/>
              </a:rPr>
              <a:t>было</a:t>
            </a:r>
            <a:endParaRPr lang="ru-RU" b="1" dirty="0">
              <a:solidFill>
                <a:srgbClr val="2602B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5422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Задачи проекта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2602BE"/>
                </a:solidFill>
                <a:ea typeface="Calibri"/>
                <a:cs typeface="Times New Roman"/>
              </a:rPr>
              <a:t>изучить </a:t>
            </a:r>
            <a:r>
              <a:rPr lang="ru-RU" b="1" dirty="0">
                <a:solidFill>
                  <a:srgbClr val="2602BE"/>
                </a:solidFill>
                <a:ea typeface="Calibri"/>
                <a:cs typeface="Times New Roman"/>
              </a:rPr>
              <a:t>информацию, представленную на стенде «Бессмертный полк»;</a:t>
            </a:r>
            <a:endParaRPr lang="ru-RU" sz="2400" b="1" dirty="0">
              <a:solidFill>
                <a:srgbClr val="2602BE"/>
              </a:solidFill>
              <a:ea typeface="Calibri"/>
              <a:cs typeface="Times New Roman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2602BE"/>
                </a:solidFill>
                <a:ea typeface="Calibri"/>
                <a:cs typeface="Times New Roman"/>
              </a:rPr>
              <a:t>связаться </a:t>
            </a:r>
            <a:r>
              <a:rPr lang="ru-RU" b="1" dirty="0">
                <a:solidFill>
                  <a:srgbClr val="2602BE"/>
                </a:solidFill>
                <a:ea typeface="Calibri"/>
                <a:cs typeface="Times New Roman"/>
              </a:rPr>
              <a:t>с руководителями школьного музея, краеведами села, получить информацию о ветеранах ВОВ, </a:t>
            </a:r>
            <a:endParaRPr lang="ru-RU" b="1" dirty="0" smtClean="0">
              <a:solidFill>
                <a:srgbClr val="2602BE"/>
              </a:solidFill>
              <a:ea typeface="Calibri"/>
              <a:cs typeface="Times New Roman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2602BE"/>
                </a:solidFill>
                <a:ea typeface="Calibri"/>
                <a:cs typeface="Times New Roman"/>
              </a:rPr>
              <a:t>обработать </a:t>
            </a:r>
            <a:r>
              <a:rPr lang="ru-RU" b="1" dirty="0">
                <a:solidFill>
                  <a:srgbClr val="2602BE"/>
                </a:solidFill>
                <a:ea typeface="Calibri"/>
                <a:cs typeface="Times New Roman"/>
              </a:rPr>
              <a:t>полученную информацию, </a:t>
            </a:r>
            <a:endParaRPr lang="ru-RU" b="1" dirty="0" smtClean="0">
              <a:solidFill>
                <a:srgbClr val="2602BE"/>
              </a:solidFill>
              <a:ea typeface="Calibri"/>
              <a:cs typeface="Times New Roman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2602BE"/>
                </a:solidFill>
                <a:ea typeface="Calibri"/>
                <a:cs typeface="Times New Roman"/>
              </a:rPr>
              <a:t>разместить </a:t>
            </a:r>
            <a:r>
              <a:rPr lang="ru-RU" b="1" dirty="0">
                <a:solidFill>
                  <a:srgbClr val="2602BE"/>
                </a:solidFill>
                <a:ea typeface="Calibri"/>
                <a:cs typeface="Times New Roman"/>
              </a:rPr>
              <a:t>все материалы, написанные и собранные участниками проекта в сети интернет: социальных сетях, сайте школы, </a:t>
            </a:r>
            <a:endParaRPr lang="ru-RU" b="1" dirty="0" smtClean="0">
              <a:solidFill>
                <a:srgbClr val="2602BE"/>
              </a:solidFill>
              <a:ea typeface="Calibri"/>
              <a:cs typeface="Times New Roman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2602BE"/>
                </a:solidFill>
                <a:ea typeface="Calibri"/>
                <a:cs typeface="Times New Roman"/>
              </a:rPr>
              <a:t>создать </a:t>
            </a:r>
            <a:r>
              <a:rPr lang="en-US" b="1" dirty="0">
                <a:solidFill>
                  <a:srgbClr val="2602BE"/>
                </a:solidFill>
                <a:ea typeface="Calibri"/>
                <a:cs typeface="Times New Roman"/>
              </a:rPr>
              <a:t>QR</a:t>
            </a:r>
            <a:r>
              <a:rPr lang="ru-RU" b="1" dirty="0">
                <a:solidFill>
                  <a:srgbClr val="2602BE"/>
                </a:solidFill>
                <a:ea typeface="Calibri"/>
                <a:cs typeface="Times New Roman"/>
              </a:rPr>
              <a:t>-коды статей о ветеранах ВОВ, размещенных в сети интернет и разместить их на стенде «Бессмертный полк», возле фотографий;</a:t>
            </a:r>
            <a:endParaRPr lang="ru-RU" sz="2400" b="1" dirty="0">
              <a:solidFill>
                <a:srgbClr val="2602BE"/>
              </a:solidFill>
              <a:ea typeface="Calibri"/>
              <a:cs typeface="Times New Roman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2602BE"/>
                </a:solidFill>
                <a:ea typeface="Calibri"/>
                <a:cs typeface="Times New Roman"/>
              </a:rPr>
              <a:t>разработать </a:t>
            </a:r>
            <a:r>
              <a:rPr lang="ru-RU" b="1" dirty="0">
                <a:solidFill>
                  <a:srgbClr val="2602BE"/>
                </a:solidFill>
                <a:ea typeface="Calibri"/>
                <a:cs typeface="Times New Roman"/>
              </a:rPr>
              <a:t>серию мероприятий по обучению пользованием </a:t>
            </a:r>
            <a:r>
              <a:rPr lang="en-US" b="1" dirty="0">
                <a:solidFill>
                  <a:srgbClr val="2602BE"/>
                </a:solidFill>
                <a:ea typeface="Calibri"/>
                <a:cs typeface="Times New Roman"/>
              </a:rPr>
              <a:t>QR</a:t>
            </a:r>
            <a:r>
              <a:rPr lang="ru-RU" b="1" dirty="0">
                <a:solidFill>
                  <a:srgbClr val="2602BE"/>
                </a:solidFill>
                <a:ea typeface="Calibri"/>
                <a:cs typeface="Times New Roman"/>
              </a:rPr>
              <a:t>-кодами на </a:t>
            </a:r>
            <a:r>
              <a:rPr lang="ru-RU" b="1" dirty="0" smtClean="0">
                <a:solidFill>
                  <a:srgbClr val="2602BE"/>
                </a:solidFill>
                <a:ea typeface="Calibri"/>
                <a:cs typeface="Times New Roman"/>
              </a:rPr>
              <a:t>стенде</a:t>
            </a:r>
            <a:endParaRPr lang="ru-RU" b="1" dirty="0">
              <a:solidFill>
                <a:srgbClr val="2602B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6418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Технологии социального проектирования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2602BE"/>
                </a:solidFill>
                <a:ea typeface="Calibri"/>
                <a:cs typeface="Times New Roman"/>
              </a:rPr>
              <a:t>социального проектирования, </a:t>
            </a:r>
            <a:endParaRPr lang="ru-RU" sz="2400" b="1" dirty="0" smtClean="0">
              <a:solidFill>
                <a:srgbClr val="2602BE"/>
              </a:solidFill>
              <a:ea typeface="Calibri"/>
              <a:cs typeface="Times New Roman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2602BE"/>
                </a:solidFill>
                <a:ea typeface="Calibri"/>
                <a:cs typeface="Times New Roman"/>
              </a:rPr>
              <a:t>исследовательская </a:t>
            </a:r>
            <a:r>
              <a:rPr lang="ru-RU" sz="2400" b="1" dirty="0">
                <a:solidFill>
                  <a:srgbClr val="2602BE"/>
                </a:solidFill>
                <a:ea typeface="Calibri"/>
                <a:cs typeface="Times New Roman"/>
              </a:rPr>
              <a:t>и технология сотрудничества, </a:t>
            </a:r>
            <a:endParaRPr lang="ru-RU" sz="2400" b="1" dirty="0" smtClean="0">
              <a:solidFill>
                <a:srgbClr val="2602BE"/>
              </a:solidFill>
              <a:ea typeface="Calibri"/>
              <a:cs typeface="Times New Roman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2602BE"/>
                </a:solidFill>
                <a:ea typeface="Calibri"/>
                <a:cs typeface="Times New Roman"/>
              </a:rPr>
              <a:t>ИКТ-технология</a:t>
            </a:r>
            <a:r>
              <a:rPr lang="ru-RU" sz="2400" b="1" dirty="0">
                <a:solidFill>
                  <a:srgbClr val="2602BE"/>
                </a:solidFill>
                <a:ea typeface="Calibri"/>
                <a:cs typeface="Times New Roman"/>
              </a:rPr>
              <a:t>, </a:t>
            </a:r>
            <a:endParaRPr lang="ru-RU" sz="2400" b="1" dirty="0" smtClean="0">
              <a:solidFill>
                <a:srgbClr val="2602BE"/>
              </a:solidFill>
              <a:ea typeface="Calibri"/>
              <a:cs typeface="Times New Roman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2602BE"/>
                </a:solidFill>
                <a:ea typeface="Calibri"/>
                <a:cs typeface="Times New Roman"/>
              </a:rPr>
              <a:t>технология </a:t>
            </a:r>
            <a:r>
              <a:rPr lang="ru-RU" sz="2400" b="1" dirty="0" err="1">
                <a:solidFill>
                  <a:srgbClr val="2602BE"/>
                </a:solidFill>
                <a:ea typeface="Calibri"/>
                <a:cs typeface="Times New Roman"/>
              </a:rPr>
              <a:t>модерации</a:t>
            </a:r>
            <a:r>
              <a:rPr lang="ru-RU" sz="2400" b="1" dirty="0">
                <a:solidFill>
                  <a:srgbClr val="2602BE"/>
                </a:solidFill>
                <a:ea typeface="Calibri"/>
                <a:cs typeface="Times New Roman"/>
              </a:rPr>
              <a:t> проектом (визуализация проекта), </a:t>
            </a:r>
            <a:endParaRPr lang="ru-RU" sz="2400" b="1" dirty="0" smtClean="0">
              <a:solidFill>
                <a:srgbClr val="2602BE"/>
              </a:solidFill>
              <a:ea typeface="Calibri"/>
              <a:cs typeface="Times New Roman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2400" b="1" dirty="0" smtClean="0">
                <a:solidFill>
                  <a:srgbClr val="2602BE"/>
                </a:solidFill>
                <a:ea typeface="Calibri"/>
                <a:cs typeface="Times New Roman"/>
              </a:rPr>
              <a:t>SMART</a:t>
            </a:r>
            <a:r>
              <a:rPr lang="ru-RU" sz="2400" b="1" dirty="0">
                <a:solidFill>
                  <a:srgbClr val="2602BE"/>
                </a:solidFill>
                <a:ea typeface="Calibri"/>
                <a:cs typeface="Times New Roman"/>
              </a:rPr>
              <a:t>-технология (планирование для достижения цели проекта: составление контент-плана, размещение контента </a:t>
            </a:r>
            <a:r>
              <a:rPr lang="ru-RU" sz="2400" b="1" dirty="0" smtClean="0">
                <a:solidFill>
                  <a:srgbClr val="2602BE"/>
                </a:solidFill>
                <a:ea typeface="Calibri"/>
                <a:cs typeface="Times New Roman"/>
              </a:rPr>
              <a:t>(</a:t>
            </a:r>
            <a:r>
              <a:rPr lang="ru-RU" sz="2400" b="1" dirty="0">
                <a:solidFill>
                  <a:srgbClr val="2602BE"/>
                </a:solidFill>
                <a:ea typeface="Calibri"/>
                <a:cs typeface="Times New Roman"/>
              </a:rPr>
              <a:t>заметки, фотографии, </a:t>
            </a:r>
            <a:r>
              <a:rPr lang="ru-RU" sz="2400" b="1" dirty="0" smtClean="0">
                <a:solidFill>
                  <a:srgbClr val="2602BE"/>
                </a:solidFill>
                <a:ea typeface="Calibri"/>
                <a:cs typeface="Times New Roman"/>
              </a:rPr>
              <a:t>видео </a:t>
            </a:r>
            <a:r>
              <a:rPr lang="ru-RU" sz="2400" b="1" dirty="0">
                <a:solidFill>
                  <a:srgbClr val="2602BE"/>
                </a:solidFill>
                <a:ea typeface="Calibri"/>
                <a:cs typeface="Times New Roman"/>
              </a:rPr>
              <a:t>в социальных сетях</a:t>
            </a:r>
            <a:r>
              <a:rPr lang="ru-RU" sz="2400" b="1" dirty="0" smtClean="0">
                <a:solidFill>
                  <a:srgbClr val="2602BE"/>
                </a:solidFill>
                <a:ea typeface="Calibri"/>
                <a:cs typeface="Times New Roman"/>
              </a:rPr>
              <a:t>)</a:t>
            </a:r>
            <a:endParaRPr lang="ru-RU" sz="2400" b="1" dirty="0">
              <a:solidFill>
                <a:srgbClr val="2602BE"/>
              </a:solidFill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3278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Источники информации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2602BE"/>
                </a:solidFill>
                <a:ea typeface="Calibri"/>
                <a:cs typeface="Times New Roman"/>
              </a:rPr>
              <a:t>школьный музей,</a:t>
            </a:r>
            <a:endParaRPr lang="ru-RU" sz="2400" b="1" dirty="0">
              <a:solidFill>
                <a:srgbClr val="2602BE"/>
              </a:solidFill>
              <a:ea typeface="Calibri"/>
              <a:cs typeface="Times New Roman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2602BE"/>
                </a:solidFill>
                <a:ea typeface="Calibri"/>
                <a:cs typeface="Times New Roman"/>
              </a:rPr>
              <a:t>школьная библиотека,</a:t>
            </a:r>
            <a:endParaRPr lang="ru-RU" sz="2400" b="1" dirty="0">
              <a:solidFill>
                <a:srgbClr val="2602BE"/>
              </a:solidFill>
              <a:ea typeface="Calibri"/>
              <a:cs typeface="Times New Roman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2602BE"/>
                </a:solidFill>
                <a:ea typeface="Calibri"/>
                <a:cs typeface="Times New Roman"/>
              </a:rPr>
              <a:t>архивы </a:t>
            </a:r>
            <a:r>
              <a:rPr lang="ru-RU" sz="2400" b="1" dirty="0">
                <a:solidFill>
                  <a:srgbClr val="2602BE"/>
                </a:solidFill>
                <a:ea typeface="Calibri"/>
                <a:cs typeface="Times New Roman"/>
              </a:rPr>
              <a:t>районной газеты «Пламя», размещенные на сайте Центральной районной </a:t>
            </a:r>
            <a:r>
              <a:rPr lang="ru-RU" sz="2400" b="1" dirty="0" smtClean="0">
                <a:solidFill>
                  <a:srgbClr val="2602BE"/>
                </a:solidFill>
                <a:ea typeface="Calibri"/>
                <a:cs typeface="Times New Roman"/>
              </a:rPr>
              <a:t>библиотеки,</a:t>
            </a:r>
            <a:endParaRPr lang="ru-RU" sz="2400" b="1" dirty="0">
              <a:solidFill>
                <a:srgbClr val="2602BE"/>
              </a:solidFill>
              <a:ea typeface="Calibri"/>
              <a:cs typeface="Times New Roman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2602BE"/>
                </a:solidFill>
                <a:ea typeface="Calibri"/>
                <a:cs typeface="Times New Roman"/>
              </a:rPr>
              <a:t>книги </a:t>
            </a:r>
            <a:r>
              <a:rPr lang="ru-RU" sz="2400" b="1" dirty="0">
                <a:solidFill>
                  <a:srgbClr val="2602BE"/>
                </a:solidFill>
                <a:ea typeface="Calibri"/>
                <a:cs typeface="Times New Roman"/>
              </a:rPr>
              <a:t>краеведов </a:t>
            </a:r>
            <a:r>
              <a:rPr lang="ru-RU" sz="2400" b="1" dirty="0" smtClean="0">
                <a:solidFill>
                  <a:srgbClr val="2602BE"/>
                </a:solidFill>
                <a:ea typeface="Calibri"/>
                <a:cs typeface="Times New Roman"/>
              </a:rPr>
              <a:t>села,</a:t>
            </a:r>
            <a:endParaRPr lang="ru-RU" sz="2400" b="1" dirty="0">
              <a:solidFill>
                <a:srgbClr val="2602BE"/>
              </a:solidFill>
              <a:ea typeface="Calibri"/>
              <a:cs typeface="Times New Roman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2602BE"/>
                </a:solidFill>
                <a:ea typeface="Calibri"/>
                <a:cs typeface="Times New Roman"/>
              </a:rPr>
              <a:t>семейные </a:t>
            </a:r>
            <a:r>
              <a:rPr lang="ru-RU" sz="2400" b="1" dirty="0">
                <a:solidFill>
                  <a:srgbClr val="2602BE"/>
                </a:solidFill>
                <a:ea typeface="Calibri"/>
                <a:cs typeface="Times New Roman"/>
              </a:rPr>
              <a:t>архивы родственников ветеранов </a:t>
            </a:r>
            <a:r>
              <a:rPr lang="ru-RU" sz="2400" b="1" dirty="0" smtClean="0">
                <a:solidFill>
                  <a:srgbClr val="2602BE"/>
                </a:solidFill>
                <a:ea typeface="Calibri"/>
                <a:cs typeface="Times New Roman"/>
              </a:rPr>
              <a:t>ВОВ</a:t>
            </a:r>
            <a:endParaRPr lang="ru-RU" sz="2400" b="1" dirty="0">
              <a:solidFill>
                <a:srgbClr val="2602BE"/>
              </a:solidFill>
              <a:ea typeface="Calibri"/>
              <a:cs typeface="Times New Roman"/>
            </a:endParaRPr>
          </a:p>
          <a:p>
            <a:endParaRPr lang="ru-RU" sz="24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8038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ea typeface="Calibri"/>
              </a:rPr>
              <a:t>Проблема продвижения </a:t>
            </a:r>
            <a:r>
              <a:rPr lang="ru-RU" sz="2400" b="1" dirty="0">
                <a:solidFill>
                  <a:srgbClr val="FF0000"/>
                </a:solidFill>
                <a:ea typeface="Calibri"/>
              </a:rPr>
              <a:t>публикаций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ru-RU" sz="2400" b="1" dirty="0">
                <a:solidFill>
                  <a:srgbClr val="2602BE"/>
                </a:solidFill>
                <a:ea typeface="Calibri"/>
              </a:rPr>
              <a:t> </a:t>
            </a:r>
            <a:r>
              <a:rPr lang="ru-RU" sz="2400" b="1" dirty="0" smtClean="0">
                <a:solidFill>
                  <a:srgbClr val="2602BE"/>
                </a:solidFill>
                <a:ea typeface="Calibri"/>
              </a:rPr>
              <a:t>в </a:t>
            </a:r>
            <a:r>
              <a:rPr lang="ru-RU" sz="2400" b="1" dirty="0">
                <a:solidFill>
                  <a:srgbClr val="2602BE"/>
                </a:solidFill>
                <a:ea typeface="Calibri"/>
              </a:rPr>
              <a:t>виде статей у материалов практически не было </a:t>
            </a:r>
            <a:r>
              <a:rPr lang="ru-RU" sz="2400" b="1" dirty="0" smtClean="0">
                <a:solidFill>
                  <a:srgbClr val="2602BE"/>
                </a:solidFill>
                <a:ea typeface="Calibri"/>
              </a:rPr>
              <a:t>просмотров;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rgbClr val="2602BE"/>
                </a:solidFill>
                <a:ea typeface="Calibri"/>
              </a:rPr>
              <a:t> </a:t>
            </a:r>
            <a:r>
              <a:rPr lang="ru-RU" sz="2400" b="1" dirty="0">
                <a:solidFill>
                  <a:srgbClr val="2602BE"/>
                </a:solidFill>
                <a:ea typeface="Calibri"/>
              </a:rPr>
              <a:t>преобразовать статьи в посты в социальных </a:t>
            </a:r>
            <a:r>
              <a:rPr lang="ru-RU" sz="2400" b="1" dirty="0" smtClean="0">
                <a:solidFill>
                  <a:srgbClr val="2602BE"/>
                </a:solidFill>
                <a:ea typeface="Calibri"/>
              </a:rPr>
              <a:t>сетях;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rgbClr val="2602BE"/>
                </a:solidFill>
                <a:ea typeface="Calibri"/>
              </a:rPr>
              <a:t>снабдить посты </a:t>
            </a:r>
            <a:r>
              <a:rPr lang="ru-RU" sz="2400" b="1" dirty="0">
                <a:solidFill>
                  <a:srgbClr val="2602BE"/>
                </a:solidFill>
                <a:ea typeface="Calibri"/>
              </a:rPr>
              <a:t>соответствующими тематике </a:t>
            </a:r>
            <a:r>
              <a:rPr lang="ru-RU" sz="2400" b="1" dirty="0" err="1" smtClean="0">
                <a:solidFill>
                  <a:srgbClr val="2602BE"/>
                </a:solidFill>
                <a:ea typeface="Calibri"/>
              </a:rPr>
              <a:t>хештегами</a:t>
            </a:r>
            <a:r>
              <a:rPr lang="ru-RU" sz="2400" b="1" dirty="0" smtClean="0">
                <a:solidFill>
                  <a:srgbClr val="2602BE"/>
                </a:solidFill>
                <a:ea typeface="Calibri"/>
              </a:rPr>
              <a:t>;</a:t>
            </a:r>
          </a:p>
          <a:p>
            <a:pPr>
              <a:lnSpc>
                <a:spcPct val="150000"/>
              </a:lnSpc>
            </a:pPr>
            <a:r>
              <a:rPr lang="ru-RU" sz="2400" b="1" dirty="0">
                <a:solidFill>
                  <a:srgbClr val="2602BE"/>
                </a:solidFill>
                <a:ea typeface="Calibri"/>
              </a:rPr>
              <a:t>и</a:t>
            </a:r>
            <a:r>
              <a:rPr lang="ru-RU" sz="2400" b="1" dirty="0" smtClean="0">
                <a:solidFill>
                  <a:srgbClr val="2602BE"/>
                </a:solidFill>
                <a:ea typeface="Calibri"/>
              </a:rPr>
              <a:t>спользовать социальные сети и </a:t>
            </a:r>
            <a:r>
              <a:rPr lang="ru-RU" sz="2400" b="1" dirty="0" err="1" smtClean="0">
                <a:solidFill>
                  <a:srgbClr val="2602BE"/>
                </a:solidFill>
                <a:ea typeface="Calibri"/>
              </a:rPr>
              <a:t>мессенджеры</a:t>
            </a:r>
            <a:r>
              <a:rPr lang="ru-RU" sz="2400" b="1" dirty="0" smtClean="0">
                <a:solidFill>
                  <a:srgbClr val="2602BE"/>
                </a:solidFill>
                <a:ea typeface="Calibri"/>
              </a:rPr>
              <a:t>  </a:t>
            </a:r>
            <a:r>
              <a:rPr lang="ru-RU" sz="2400" b="1" dirty="0">
                <a:solidFill>
                  <a:srgbClr val="2602BE"/>
                </a:solidFill>
                <a:ea typeface="Calibri"/>
              </a:rPr>
              <a:t>«Одноклассники» </a:t>
            </a:r>
            <a:r>
              <a:rPr lang="ru-RU" sz="2400" b="1" dirty="0" smtClean="0">
                <a:solidFill>
                  <a:srgbClr val="2602BE"/>
                </a:solidFill>
                <a:ea typeface="Calibri"/>
              </a:rPr>
              <a:t>и «</a:t>
            </a:r>
            <a:r>
              <a:rPr lang="ru-RU" sz="2400" b="1" dirty="0" err="1" smtClean="0">
                <a:solidFill>
                  <a:srgbClr val="2602BE"/>
                </a:solidFill>
                <a:ea typeface="Calibri"/>
              </a:rPr>
              <a:t>Инстаграм</a:t>
            </a:r>
            <a:r>
              <a:rPr lang="ru-RU" sz="2400" b="1" dirty="0" smtClean="0">
                <a:solidFill>
                  <a:srgbClr val="2602BE"/>
                </a:solidFill>
                <a:ea typeface="Calibri"/>
              </a:rPr>
              <a:t>»;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rgbClr val="2602BE"/>
                </a:solidFill>
                <a:ea typeface="Calibri"/>
              </a:rPr>
              <a:t> </a:t>
            </a:r>
            <a:r>
              <a:rPr lang="ru-RU" sz="2400" b="1" dirty="0">
                <a:solidFill>
                  <a:srgbClr val="2602BE"/>
                </a:solidFill>
                <a:ea typeface="Calibri"/>
              </a:rPr>
              <a:t>получили много просмотров, комментариев за свою работу от благодарных потомков ветеранов ВОВ</a:t>
            </a:r>
            <a:endParaRPr lang="ru-RU" sz="2400" b="1" dirty="0" smtClean="0">
              <a:solidFill>
                <a:srgbClr val="2602BE"/>
              </a:solidFill>
              <a:ea typeface="Calibri"/>
            </a:endParaRPr>
          </a:p>
          <a:p>
            <a:pPr>
              <a:lnSpc>
                <a:spcPct val="150000"/>
              </a:lnSpc>
            </a:pPr>
            <a:endParaRPr lang="ru-RU" sz="24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5083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Web-</a:t>
            </a:r>
            <a:r>
              <a:rPr lang="ru-RU" sz="3200" b="1" dirty="0" err="1" smtClean="0">
                <a:solidFill>
                  <a:srgbClr val="FF0000"/>
                </a:solidFill>
              </a:rPr>
              <a:t>Квест</a:t>
            </a:r>
            <a:r>
              <a:rPr lang="ru-RU" sz="3200" b="1" dirty="0" smtClean="0">
                <a:solidFill>
                  <a:srgbClr val="FF0000"/>
                </a:solidFill>
              </a:rPr>
              <a:t> (фрагмент) 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67544" y="692696"/>
            <a:ext cx="4028256" cy="577726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1. </a:t>
            </a:r>
          </a:p>
          <a:p>
            <a:endParaRPr lang="ru-RU" sz="2400" dirty="0"/>
          </a:p>
          <a:p>
            <a:endParaRPr lang="ru-RU" sz="2400" dirty="0" smtClean="0"/>
          </a:p>
          <a:p>
            <a:r>
              <a:rPr lang="ru-RU" sz="2400" dirty="0" smtClean="0"/>
              <a:t>2.</a:t>
            </a:r>
          </a:p>
          <a:p>
            <a:endParaRPr lang="ru-RU" sz="2400" dirty="0"/>
          </a:p>
          <a:p>
            <a:endParaRPr lang="ru-RU" sz="2400" dirty="0" smtClean="0"/>
          </a:p>
          <a:p>
            <a:r>
              <a:rPr lang="ru-RU" sz="2400" dirty="0" smtClean="0"/>
              <a:t>3. </a:t>
            </a:r>
          </a:p>
          <a:p>
            <a:endParaRPr lang="ru-RU" sz="2400" dirty="0"/>
          </a:p>
          <a:p>
            <a:r>
              <a:rPr lang="ru-RU" sz="2400" dirty="0" smtClean="0"/>
              <a:t>4.</a:t>
            </a:r>
          </a:p>
          <a:p>
            <a:endParaRPr lang="ru-RU" sz="2400" dirty="0"/>
          </a:p>
          <a:p>
            <a:endParaRPr lang="ru-RU" sz="2400" dirty="0" smtClean="0"/>
          </a:p>
          <a:p>
            <a:endParaRPr lang="ru-RU" sz="2400" dirty="0" smtClean="0"/>
          </a:p>
          <a:p>
            <a:r>
              <a:rPr lang="ru-RU" sz="2400" dirty="0" smtClean="0"/>
              <a:t>5.    </a:t>
            </a:r>
            <a:endParaRPr lang="ru-RU" sz="2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427984" y="908720"/>
            <a:ext cx="4258816" cy="5544616"/>
          </a:xfrm>
        </p:spPr>
        <p:txBody>
          <a:bodyPr>
            <a:normAutofit/>
          </a:bodyPr>
          <a:lstStyle/>
          <a:p>
            <a:r>
              <a:rPr lang="ru-RU" sz="2400" dirty="0"/>
              <a:t>6</a:t>
            </a:r>
            <a:r>
              <a:rPr lang="ru-RU" sz="2400" dirty="0" smtClean="0"/>
              <a:t>.  </a:t>
            </a:r>
          </a:p>
          <a:p>
            <a:endParaRPr lang="ru-RU" sz="2400" dirty="0"/>
          </a:p>
          <a:p>
            <a:endParaRPr lang="ru-RU" sz="2400" dirty="0" smtClean="0"/>
          </a:p>
          <a:p>
            <a:r>
              <a:rPr lang="ru-RU" sz="2400" dirty="0"/>
              <a:t>7</a:t>
            </a:r>
            <a:r>
              <a:rPr lang="ru-RU" sz="2400" dirty="0" smtClean="0"/>
              <a:t>.  </a:t>
            </a:r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r>
              <a:rPr lang="ru-RU" sz="2400" dirty="0"/>
              <a:t>8</a:t>
            </a:r>
            <a:r>
              <a:rPr lang="ru-RU" sz="2400" dirty="0" smtClean="0"/>
              <a:t>.  </a:t>
            </a:r>
          </a:p>
          <a:p>
            <a:endParaRPr lang="ru-RU" sz="2400" dirty="0"/>
          </a:p>
          <a:p>
            <a:endParaRPr lang="ru-RU" sz="2400" dirty="0" smtClean="0"/>
          </a:p>
          <a:p>
            <a:r>
              <a:rPr lang="ru-RU" sz="2400" dirty="0"/>
              <a:t>9</a:t>
            </a:r>
            <a:r>
              <a:rPr lang="ru-RU" sz="2400" dirty="0" smtClean="0"/>
              <a:t>.   </a:t>
            </a:r>
          </a:p>
          <a:p>
            <a:endParaRPr lang="ru-RU" sz="2400" dirty="0"/>
          </a:p>
          <a:p>
            <a:r>
              <a:rPr lang="ru-RU" sz="2400" dirty="0" smtClean="0"/>
              <a:t>10.              </a:t>
            </a:r>
            <a:endParaRPr lang="ru-RU" sz="2400" dirty="0"/>
          </a:p>
        </p:txBody>
      </p:sp>
      <p:pic>
        <p:nvPicPr>
          <p:cNvPr id="2050" name="Picture 2" descr="F:\вектор\Команда Лидер\Фильм визитка\Дипломы\1oIWCXru1s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9" y="836713"/>
            <a:ext cx="864096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F:\вектор\Команда Лидер\Фильм визитка\Дипломы\D5H_O_-DU0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8169" y="1988841"/>
            <a:ext cx="864096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F:\вектор\Команда Лидер\Фильм визитка\Дипломы\Eq9_IV9K4s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4521" y="3284985"/>
            <a:ext cx="864096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F:\вектор\Команда Лидер\Фильм визитка\Дипломы\HpXC1ucYoOQ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7795" y="4581128"/>
            <a:ext cx="860822" cy="860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F:\вектор\Команда Лидер\Фильм визитка\Дипломы\ImgoOYKar8s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5569" y="908851"/>
            <a:ext cx="808708" cy="808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F:\вектор\Команда Лидер\Фильм визитка\Дипломы\NImoHxnmpvg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7256" y="1988841"/>
            <a:ext cx="850976" cy="850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F:\вектор\Команда Лидер\Фильм визитка\Дипломы\TwPk8UOkSv4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9388" y="3140968"/>
            <a:ext cx="851961" cy="851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F:\вектор\Команда Лидер\Фильм визитка\Дипломы\yCgPmRBwQXw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4593" y="4437112"/>
            <a:ext cx="860822" cy="860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F:\вектор\Команда Лидер\Фильм визитка\Марериалы о ветеранах ВОВ, мужчины\Мамин Николай Петрович\w5rlqrGA5yA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2161" y="5791530"/>
            <a:ext cx="851532" cy="851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F:\вектор\Команда Лидер\Фильм визитка\Марериалы о ветеранах ВОВ, мужчины\Сурмин Иван Иванович\K-4cTRnrK7w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7439" y="5517232"/>
            <a:ext cx="966458" cy="966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2008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Web-</a:t>
            </a:r>
            <a:r>
              <a:rPr lang="ru-RU" sz="3200" b="1" dirty="0" err="1">
                <a:solidFill>
                  <a:srgbClr val="FF0000"/>
                </a:solidFill>
              </a:rPr>
              <a:t>Квест</a:t>
            </a:r>
            <a:r>
              <a:rPr lang="ru-RU" sz="3200" b="1" dirty="0">
                <a:solidFill>
                  <a:srgbClr val="FF0000"/>
                </a:solidFill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</a:rPr>
              <a:t>(фрагмент)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1.                      4.</a:t>
            </a:r>
          </a:p>
          <a:p>
            <a:endParaRPr lang="ru-RU" dirty="0"/>
          </a:p>
          <a:p>
            <a:endParaRPr lang="ru-RU" dirty="0" smtClean="0"/>
          </a:p>
          <a:p>
            <a:r>
              <a:rPr lang="ru-RU" dirty="0" smtClean="0"/>
              <a:t>2.                       5.</a:t>
            </a:r>
          </a:p>
          <a:p>
            <a:endParaRPr lang="ru-RU" dirty="0"/>
          </a:p>
          <a:p>
            <a:endParaRPr lang="ru-RU" dirty="0" smtClean="0"/>
          </a:p>
          <a:p>
            <a:r>
              <a:rPr lang="ru-RU" dirty="0" smtClean="0"/>
              <a:t>3.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 6.                  9.</a:t>
            </a:r>
          </a:p>
          <a:p>
            <a:endParaRPr lang="ru-RU" dirty="0"/>
          </a:p>
          <a:p>
            <a:endParaRPr lang="ru-RU" dirty="0" smtClean="0"/>
          </a:p>
          <a:p>
            <a:r>
              <a:rPr lang="ru-RU" dirty="0" smtClean="0"/>
              <a:t>7.                    10.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8.</a:t>
            </a:r>
            <a:endParaRPr lang="ru-RU" dirty="0"/>
          </a:p>
        </p:txBody>
      </p:sp>
      <p:pic>
        <p:nvPicPr>
          <p:cNvPr id="1027" name="Picture 3" descr="F:\вектор\Команда Лидер\Фильм визитка\Дети о фронтовиках\i.jpшш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91" y="1052736"/>
            <a:ext cx="1222078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:\вектор\Команда Лидер\Фильм визитка\Марериалы о ветеранах ВОВ, мужчины\Беспутин Василий Иванович\img34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91" y="2795137"/>
            <a:ext cx="1151273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F:\вектор\проекты\Проекты 5 класс\Гудин\i.jpgииииии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269395" y="4437112"/>
            <a:ext cx="1191595" cy="1685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F:\вектор\Команда Лидер\Фильм визитка\Избранные\Безымянный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311048"/>
            <a:ext cx="1765714" cy="1211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F:\вектор\проекты\Проекты 5 класс\Гудин\i.jpgнннн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3068960"/>
            <a:ext cx="1425758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F:\вектор\Команда Лидер\Фильм визитка\Материалы о труженниках тыла\Наумова\ннн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242322"/>
            <a:ext cx="1169697" cy="1676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F:\вектор\Команда Лидер\Фильм визитка\Материалы о ветеранах ВОВ женщины\Першина Вера Федоровна\img348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1328" y="3176972"/>
            <a:ext cx="1308265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F:\вектор\Команда Лидер\Фильм визитка\Марериалы о ветеранах ВОВ, мужчины\Харитонов Петр Агафонович\43uiB0l27tI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3922" y="5085185"/>
            <a:ext cx="1194435" cy="1772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F:\вектор\Команда Лидер\Фильм визитка\Дети о фронтовиках\jl1FtuZszyM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1078558"/>
            <a:ext cx="1347783" cy="1716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F:\вектор\Команда Лидер\Фильм визитка\Марериалы о ветеранах ВОВ, мужчины\Сурмин Иван Иванович\img345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9756" y="3095037"/>
            <a:ext cx="1367809" cy="1882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4186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Web-</a:t>
            </a:r>
            <a:r>
              <a:rPr lang="ru-RU" sz="2800" b="1" dirty="0" err="1">
                <a:solidFill>
                  <a:srgbClr val="FF0000"/>
                </a:solidFill>
              </a:rPr>
              <a:t>Квест</a:t>
            </a:r>
            <a:endParaRPr lang="ru-RU" sz="2800" dirty="0"/>
          </a:p>
        </p:txBody>
      </p:sp>
      <p:pic>
        <p:nvPicPr>
          <p:cNvPr id="1027" name="Picture 3" descr="F:\вектор\Команда Лидер\Проект для профессионалов Урала\UQKyiYnwiKs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174550"/>
            <a:ext cx="5184576" cy="5377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8943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</TotalTime>
  <Words>478</Words>
  <Application>Microsoft Office PowerPoint</Application>
  <PresentationFormat>Экран (4:3)</PresentationFormat>
  <Paragraphs>102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«Бессмертный полк села  Покровского»</vt:lpstr>
      <vt:lpstr>Затруднения в реализации проекта</vt:lpstr>
      <vt:lpstr>Задачи проекта</vt:lpstr>
      <vt:lpstr>Технологии социального проектирования</vt:lpstr>
      <vt:lpstr>Источники информации</vt:lpstr>
      <vt:lpstr>Проблема продвижения публикаций</vt:lpstr>
      <vt:lpstr>Web-Квест (фрагмент) </vt:lpstr>
      <vt:lpstr>Web-Квест (фрагмент)</vt:lpstr>
      <vt:lpstr>Web-Квест</vt:lpstr>
      <vt:lpstr>Web-Квест</vt:lpstr>
      <vt:lpstr>Мастер-класс по работе с QR-кодами</vt:lpstr>
      <vt:lpstr>Мастер-класс по работе с QR-кодами</vt:lpstr>
      <vt:lpstr>Результаты опроса</vt:lpstr>
      <vt:lpstr>Результаты опроса</vt:lpstr>
      <vt:lpstr>Благодарим за поддержку проекта</vt:lpstr>
      <vt:lpstr>Спасибо за внимание!</vt:lpstr>
    </vt:vector>
  </TitlesOfParts>
  <Company>МБДОУ д/скв № 8 "Теремок"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"Сине-золотой"</dc:title>
  <dc:subject>День Победы</dc:subject>
  <dc:creator>Алейник Н.В.</dc:creator>
  <cp:lastModifiedBy>Александр Сомов</cp:lastModifiedBy>
  <cp:revision>23</cp:revision>
  <dcterms:created xsi:type="dcterms:W3CDTF">2015-01-29T08:10:16Z</dcterms:created>
  <dcterms:modified xsi:type="dcterms:W3CDTF">2020-11-22T19:16:23Z</dcterms:modified>
  <cp:category>презентация к празднику</cp:category>
</cp:coreProperties>
</file>