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00"/>
    <a:srgbClr val="004D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4" autoAdjust="0"/>
  </p:normalViewPr>
  <p:slideViewPr>
    <p:cSldViewPr>
      <p:cViewPr>
        <p:scale>
          <a:sx n="75" d="100"/>
          <a:sy n="75" d="100"/>
        </p:scale>
        <p:origin x="-10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357290" y="1071546"/>
            <a:ext cx="677121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Тема: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«Психолингвистические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методы на уроках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литературы»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450057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Выполнил: учитель русского языка и литературы Самсонова Н.В.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Picture 2" descr="C:\Documents and Settings\Admin\Рабочий стол\школа\Рисунки к 1 сентября\0_88911_7bcdd400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14752"/>
            <a:ext cx="2500160" cy="2547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71802" y="785794"/>
            <a:ext cx="31373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Вопросы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143116"/>
            <a:ext cx="80724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chemeClr val="bg1"/>
                </a:solidFill>
              </a:rPr>
              <a:t>1. Что такое Кавказ? Где он находится?</a:t>
            </a:r>
          </a:p>
          <a:p>
            <a:pPr lvl="0"/>
            <a:r>
              <a:rPr lang="ru-RU" sz="3600" dirty="0" smtClean="0">
                <a:solidFill>
                  <a:schemeClr val="bg1"/>
                </a:solidFill>
              </a:rPr>
              <a:t>2. Почему там постоянно идут военные действия?</a:t>
            </a:r>
          </a:p>
          <a:p>
            <a:pPr lvl="0"/>
            <a:r>
              <a:rPr lang="ru-RU" sz="3600" dirty="0" smtClean="0">
                <a:solidFill>
                  <a:schemeClr val="bg1"/>
                </a:solidFill>
              </a:rPr>
              <a:t>3. Какие народы там проживают, какова их культура и обычаи?</a:t>
            </a:r>
          </a:p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4" name="Содержимое 23"/>
          <p:cNvGraphicFramePr>
            <a:graphicFrameLocks noGrp="1"/>
          </p:cNvGraphicFramePr>
          <p:nvPr>
            <p:ph sz="half" idx="2"/>
          </p:nvPr>
        </p:nvGraphicFramePr>
        <p:xfrm>
          <a:off x="457200" y="2174875"/>
          <a:ext cx="404018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29"/>
                <a:gridCol w="1346729"/>
                <a:gridCol w="1346729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Текст 1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5" name="Содержимое 24"/>
          <p:cNvGraphicFramePr>
            <a:graphicFrameLocks noGrp="1"/>
          </p:cNvGraphicFramePr>
          <p:nvPr>
            <p:ph sz="quarter" idx="4"/>
          </p:nvPr>
        </p:nvGraphicFramePr>
        <p:xfrm>
          <a:off x="4645025" y="2174875"/>
          <a:ext cx="404177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258"/>
                <a:gridCol w="1347258"/>
                <a:gridCol w="134725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53526" cy="686752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643042" y="571480"/>
            <a:ext cx="6132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Изменения  в системе уроков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571472" y="1397000"/>
          <a:ext cx="8143933" cy="52171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857256"/>
                <a:gridCol w="3500462"/>
                <a:gridCol w="378621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 урока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Исходная система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Коррекция</a:t>
                      </a:r>
                      <a:r>
                        <a:rPr lang="ru-RU" baseline="0" dirty="0" smtClean="0"/>
                        <a:t> в системе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Л.Н. Толстой. Нравственные ценности в рассказе «Кавказский пленник».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Кавказ.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Где? Когда? Почему?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Жилин и </a:t>
                      </a:r>
                      <a:r>
                        <a:rPr lang="ru-RU" sz="1800" kern="1200" dirty="0" err="1" smtClean="0"/>
                        <a:t>Костылин</a:t>
                      </a:r>
                      <a:r>
                        <a:rPr lang="ru-RU" sz="1800" kern="1200" dirty="0" smtClean="0"/>
                        <a:t> - два разных характера, две разные судьбы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Культура и обычаи чеченского народа в рассказе Л.Н.Толстого «Кавказский пленник» (2 и 3 главы)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Осуждение войны и национальной вражды в рассказе «Кавказский пленник»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Осуждение войны и на­циональной вражды в рассказе «Кавказский пленник» (4 и 5 главы)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Письменный ответ на вопрос «О чем заставил меня задуматься рассказ Л.Н. Толстого «Кавказский пленник»?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Письменный ответ на во­прос «О чем заставил меня задуматься рассказ Л.Н. Толстого «Кавказский пленник»?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Вывод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Нравственная сторона рассказа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Национально-культурная сторона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357166"/>
            <a:ext cx="764386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1 урок. </a:t>
            </a:r>
            <a:r>
              <a:rPr lang="ru-RU" sz="3200" b="1" dirty="0" smtClean="0">
                <a:solidFill>
                  <a:schemeClr val="bg1"/>
                </a:solidFill>
              </a:rPr>
              <a:t>Кавказ. Где? Когда</a:t>
            </a:r>
            <a:r>
              <a:rPr lang="ru-RU" sz="3200" b="1" dirty="0" smtClean="0">
                <a:solidFill>
                  <a:schemeClr val="bg1"/>
                </a:solidFill>
              </a:rPr>
              <a:t>? Почему? 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6000" b="1" dirty="0" smtClean="0">
              <a:solidFill>
                <a:schemeClr val="bg1"/>
              </a:solidFill>
            </a:endParaRPr>
          </a:p>
          <a:p>
            <a:endParaRPr lang="ru-RU" sz="6000" b="1" dirty="0" smtClean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14876" y="1071546"/>
            <a:ext cx="4000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Кавказ! далекая страна!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Жилище вольности простой!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И ты несчастьями полна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И окровавлена войной</a:t>
            </a:r>
            <a:r>
              <a:rPr lang="ru-RU" dirty="0" smtClean="0">
                <a:solidFill>
                  <a:schemeClr val="bg1"/>
                </a:solidFill>
              </a:rPr>
              <a:t>!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М.Ю.Лермонтов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121" name="Picture 1" descr="E:\надя\ПЕДЧТЕНИЯ\картинки\1289834727_1442600036_88263894ef_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071810"/>
            <a:ext cx="5072097" cy="3408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7" y="428604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Цель: познакомить учащихся с историей и природой Кавказа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endParaRPr lang="ru-RU" sz="3200" b="1" dirty="0" smtClean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1472" y="1500174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Задачи: 1) устранить непонимание учащихся о статусе и месторасположении Кавказа и Чечни  через обращение к географической карте;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2) дать краткий исторический комментарий формирования Чеченской республики;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3) способствовать развитию интереса учащихся к изучению </a:t>
            </a:r>
            <a:r>
              <a:rPr lang="ru-RU" smtClean="0">
                <a:solidFill>
                  <a:schemeClr val="bg1"/>
                </a:solidFill>
              </a:rPr>
              <a:t>художественных произведений, </a:t>
            </a:r>
            <a:r>
              <a:rPr lang="ru-RU" dirty="0" smtClean="0">
                <a:solidFill>
                  <a:schemeClr val="bg1"/>
                </a:solidFill>
              </a:rPr>
              <a:t>события которых происходят на Кавказе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7" name="Picture 1" descr="E:\надя\ПЕДЧТЕНИЯ\картинки\Кавка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643314"/>
            <a:ext cx="6445264" cy="2854331"/>
          </a:xfrm>
          <a:prstGeom prst="rect">
            <a:avLst/>
          </a:prstGeom>
          <a:noFill/>
        </p:spPr>
      </p:pic>
      <p:pic>
        <p:nvPicPr>
          <p:cNvPr id="4098" name="Picture 2" descr="E:\надя\ПЕДЧТЕНИЯ\картинки\Flag_of_the_Chechen_Republic_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214686"/>
            <a:ext cx="2500330" cy="16668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357166"/>
            <a:ext cx="76438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2 урок. </a:t>
            </a:r>
            <a:r>
              <a:rPr lang="ru-RU" sz="3200" b="1" dirty="0" smtClean="0">
                <a:solidFill>
                  <a:schemeClr val="bg1"/>
                </a:solidFill>
              </a:rPr>
              <a:t>Культура и обычаи </a:t>
            </a:r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чеченского народа в рассказе Л.Н.Толстого «Кавказский пленник»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(</a:t>
            </a:r>
            <a:r>
              <a:rPr lang="ru-RU" sz="3200" b="1" dirty="0" smtClean="0">
                <a:solidFill>
                  <a:schemeClr val="bg1"/>
                </a:solidFill>
              </a:rPr>
              <a:t>2 и 3 главы)</a:t>
            </a:r>
          </a:p>
          <a:p>
            <a:endParaRPr lang="ru-RU" sz="3200" b="1" dirty="0" smtClean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2" descr="C:\Documents and Settings\Admin\Рабочий стол\школа\Рисунки к 1 сентября\0_88911_7bcdd400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071942"/>
            <a:ext cx="2500160" cy="2547934"/>
          </a:xfrm>
          <a:prstGeom prst="rect">
            <a:avLst/>
          </a:prstGeom>
          <a:noFill/>
        </p:spPr>
      </p:pic>
      <p:pic>
        <p:nvPicPr>
          <p:cNvPr id="3073" name="Picture 1" descr="E:\надя\ПЕДЧТЕНИЯ\картинки\0030-030-Kavkazskij-plennik-rasskaz.jpg"/>
          <p:cNvPicPr>
            <a:picLocks noChangeAspect="1" noChangeArrowheads="1"/>
          </p:cNvPicPr>
          <p:nvPr/>
        </p:nvPicPr>
        <p:blipFill>
          <a:blip r:embed="rId4"/>
          <a:srcRect l="21667" t="6667" r="18333" b="13333"/>
          <a:stretch>
            <a:fillRect/>
          </a:stretch>
        </p:blipFill>
        <p:spPr bwMode="auto">
          <a:xfrm>
            <a:off x="5500694" y="3357562"/>
            <a:ext cx="3214710" cy="321471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714348" y="2571744"/>
            <a:ext cx="442915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Цель урока: способствовать формированию интереса и уважения у учащихся к культуре и обычаям чеченского народа.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500042"/>
            <a:ext cx="64294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Задачи: 1) развивать внимание учащихся посредством комментированного чтения глав рассказа;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2) воспитать уважение к  чеченской культуре; показать актуальность заимствования некоторых обычаев.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49" name="Picture 1" descr="E:\надя\ПЕДЧТЕНИЯ\картинки\0008-005-Golovnoj-ubor-tjubetej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428604"/>
            <a:ext cx="2047875" cy="3810000"/>
          </a:xfrm>
          <a:prstGeom prst="rect">
            <a:avLst/>
          </a:prstGeom>
          <a:noFill/>
        </p:spPr>
      </p:pic>
      <p:pic>
        <p:nvPicPr>
          <p:cNvPr id="2050" name="Picture 2" descr="E:\надя\ПЕДЧТЕНИЯ\картинки\5562767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433886"/>
            <a:ext cx="3643762" cy="2424114"/>
          </a:xfrm>
          <a:prstGeom prst="rect">
            <a:avLst/>
          </a:prstGeom>
          <a:noFill/>
        </p:spPr>
      </p:pic>
      <p:pic>
        <p:nvPicPr>
          <p:cNvPr id="2051" name="Picture 3" descr="E:\надя\ПЕДЧТЕНИЯ\картинки\1243487443_konechnyii_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571876"/>
            <a:ext cx="2952754" cy="2952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71736" y="2071678"/>
            <a:ext cx="401263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Спасибо за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внимание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71462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2" descr="C:\Documents and Settings\Admin\Рабочий стол\школа\Рисунки к 1 сентября\0_88911_7bcdd400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071942"/>
            <a:ext cx="2500160" cy="2547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3108" y="857232"/>
            <a:ext cx="46925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Цель работы: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714620"/>
            <a:ext cx="8286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chemeClr val="bg1"/>
                </a:solidFill>
              </a:rPr>
              <a:t>Способствовать развитию интереса учащихся к чтению классической литературы  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57554" y="357166"/>
            <a:ext cx="25651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Задачи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571612"/>
            <a:ext cx="821537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выбрать те психолингвистические методы, которые помогут выявить актуальные для учащихся стороны изучения нового произведения;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адаптировать методику проведения свободного ассоциативного эксперимента для пятиклассников;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вычленить проблемные вопросы и с опорой на них выстроить дальнейшую работу.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857232"/>
            <a:ext cx="62929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Психолингвистика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857364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Психолингвистика – это наука, </a:t>
            </a:r>
            <a:r>
              <a:rPr lang="ru-RU" sz="4000" dirty="0" err="1" smtClean="0">
                <a:solidFill>
                  <a:schemeClr val="bg1"/>
                </a:solidFill>
              </a:rPr>
              <a:t>за-нимающаяся</a:t>
            </a:r>
            <a:r>
              <a:rPr lang="ru-RU" sz="4000" dirty="0" smtClean="0">
                <a:solidFill>
                  <a:schemeClr val="bg1"/>
                </a:solidFill>
              </a:rPr>
              <a:t> изучением </a:t>
            </a:r>
            <a:r>
              <a:rPr lang="ru-RU" sz="4000" dirty="0" err="1" smtClean="0">
                <a:solidFill>
                  <a:schemeClr val="bg1"/>
                </a:solidFill>
              </a:rPr>
              <a:t>порожде-ния</a:t>
            </a:r>
            <a:r>
              <a:rPr lang="ru-RU" sz="4000" dirty="0" smtClean="0">
                <a:solidFill>
                  <a:schemeClr val="bg1"/>
                </a:solidFill>
              </a:rPr>
              <a:t>, понимания, </a:t>
            </a:r>
            <a:r>
              <a:rPr lang="ru-RU" sz="4000" dirty="0" err="1" smtClean="0">
                <a:solidFill>
                  <a:schemeClr val="bg1"/>
                </a:solidFill>
              </a:rPr>
              <a:t>функционирова-ния</a:t>
            </a:r>
            <a:r>
              <a:rPr lang="ru-RU" sz="4000" dirty="0" smtClean="0">
                <a:solidFill>
                  <a:schemeClr val="bg1"/>
                </a:solidFill>
              </a:rPr>
              <a:t> и развития речи.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28" y="642918"/>
            <a:ext cx="73243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Виды экспериментов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857364"/>
            <a:ext cx="82868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</a:rPr>
              <a:t>1. Ассоциативный эксперимент.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2. Метод семантического дифференциала.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3. Методика дополнения.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4. Методика </a:t>
            </a:r>
            <a:r>
              <a:rPr lang="ru-RU" sz="3200" dirty="0" err="1" smtClean="0">
                <a:solidFill>
                  <a:schemeClr val="bg1"/>
                </a:solidFill>
              </a:rPr>
              <a:t>заканчивания</a:t>
            </a:r>
            <a:r>
              <a:rPr lang="ru-RU" sz="3200" dirty="0" smtClean="0">
                <a:solidFill>
                  <a:schemeClr val="bg1"/>
                </a:solidFill>
              </a:rPr>
              <a:t> предложения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5. </a:t>
            </a:r>
            <a:r>
              <a:rPr lang="ru-RU" sz="3200" dirty="0" err="1" smtClean="0">
                <a:solidFill>
                  <a:schemeClr val="bg1"/>
                </a:solidFill>
              </a:rPr>
              <a:t>Градуальное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шкалирование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6. Методика прямого толкования слова.</a:t>
            </a:r>
          </a:p>
          <a:p>
            <a:pPr lvl="0"/>
            <a:r>
              <a:rPr lang="ru-RU" sz="3200" dirty="0" smtClean="0">
                <a:solidFill>
                  <a:schemeClr val="bg1"/>
                </a:solidFill>
              </a:rPr>
              <a:t>7. Классификация.</a:t>
            </a:r>
          </a:p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1714488"/>
            <a:ext cx="807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</a:t>
            </a:r>
            <a:r>
              <a:rPr lang="ru-RU" sz="4000" dirty="0" smtClean="0">
                <a:solidFill>
                  <a:schemeClr val="bg1"/>
                </a:solidFill>
              </a:rPr>
              <a:t>«Катарсис — то душевное </a:t>
            </a:r>
            <a:r>
              <a:rPr lang="ru-RU" sz="4000" dirty="0" err="1" smtClean="0">
                <a:solidFill>
                  <a:schemeClr val="bg1"/>
                </a:solidFill>
              </a:rPr>
              <a:t>потря-сение</a:t>
            </a:r>
            <a:r>
              <a:rPr lang="ru-RU" sz="4000" dirty="0" smtClean="0">
                <a:solidFill>
                  <a:schemeClr val="bg1"/>
                </a:solidFill>
              </a:rPr>
              <a:t>, которое заставило бы его иначе, чем до этого урока, </a:t>
            </a:r>
            <a:r>
              <a:rPr lang="ru-RU" sz="4000" dirty="0" err="1" smtClean="0">
                <a:solidFill>
                  <a:schemeClr val="bg1"/>
                </a:solidFill>
              </a:rPr>
              <a:t>эстети-чески</a:t>
            </a:r>
            <a:r>
              <a:rPr lang="ru-RU" sz="4000" dirty="0" smtClean="0">
                <a:solidFill>
                  <a:schemeClr val="bg1"/>
                </a:solidFill>
              </a:rPr>
              <a:t> относится к себе и к миру»                                                                                                 </a:t>
            </a:r>
          </a:p>
          <a:p>
            <a:endParaRPr lang="ru-RU" sz="4000" dirty="0" smtClean="0">
              <a:solidFill>
                <a:schemeClr val="bg1"/>
              </a:solidFill>
            </a:endParaRPr>
          </a:p>
          <a:p>
            <a:r>
              <a:rPr lang="ru-RU" sz="4000" dirty="0" smtClean="0">
                <a:solidFill>
                  <a:schemeClr val="bg1"/>
                </a:solidFill>
              </a:rPr>
              <a:t>                                   Н. Л. </a:t>
            </a:r>
            <a:r>
              <a:rPr lang="ru-RU" sz="4000" dirty="0" err="1" smtClean="0">
                <a:solidFill>
                  <a:schemeClr val="bg1"/>
                </a:solidFill>
              </a:rPr>
              <a:t>Лейдерман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3929058" y="2428868"/>
            <a:ext cx="2071702" cy="17859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ВВ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2857496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война</a:t>
            </a:r>
          </a:p>
          <a:p>
            <a:pPr algn="ctr"/>
            <a:r>
              <a:rPr lang="ru-RU" sz="2400" dirty="0" smtClean="0"/>
              <a:t>город</a:t>
            </a:r>
            <a:endParaRPr lang="ru-RU" sz="2400" dirty="0"/>
          </a:p>
        </p:txBody>
      </p:sp>
      <p:sp>
        <p:nvSpPr>
          <p:cNvPr id="11" name="Овал 10"/>
          <p:cNvSpPr/>
          <p:nvPr/>
        </p:nvSpPr>
        <p:spPr>
          <a:xfrm>
            <a:off x="3428992" y="2000240"/>
            <a:ext cx="3071834" cy="26432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143372" y="207167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страна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0562" y="4214818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пленники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857488" y="1142984"/>
            <a:ext cx="4286280" cy="45005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072066" y="1357298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смерть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0430" y="4929198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страх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428728" y="571480"/>
            <a:ext cx="7072362" cy="585791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643042" y="1357298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улица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3042" y="214311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где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00166" y="2928934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пустыня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28728" y="371475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оружие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7356" y="4714884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борода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7686" y="642918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негры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29388" y="121442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горы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00892" y="2143116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боюсь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300037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друг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86116" y="5715016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незнакомые люди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43768" y="4000504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камаз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57950" y="5072074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собака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357166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Структурная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классификация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3" y="2143116"/>
            <a:ext cx="82868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</a:rPr>
              <a:t> Реакции-лексемы;</a:t>
            </a:r>
          </a:p>
          <a:p>
            <a:pPr lvl="0">
              <a:buFont typeface="Arial" pitchFamily="34" charset="0"/>
              <a:buChar char="•"/>
            </a:pPr>
            <a:endParaRPr lang="ru-RU" sz="3600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</a:rPr>
              <a:t> Реакции-вопросы; </a:t>
            </a:r>
          </a:p>
          <a:p>
            <a:pPr lvl="0">
              <a:buFont typeface="Arial" pitchFamily="34" charset="0"/>
              <a:buChar char="•"/>
            </a:pPr>
            <a:endParaRPr lang="ru-RU" sz="3600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Реакции-словосочетания,предложения</a:t>
            </a:r>
            <a:r>
              <a:rPr lang="ru-RU" sz="3600" dirty="0" smtClean="0">
                <a:solidFill>
                  <a:schemeClr val="bg1"/>
                </a:solidFill>
              </a:rPr>
              <a:t>.</a:t>
            </a:r>
          </a:p>
          <a:p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6" cy="6867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42976" y="214290"/>
            <a:ext cx="70009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Тематическая классификация</a:t>
            </a:r>
            <a:endParaRPr lang="ru-RU" sz="6000" dirty="0" smtClean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2500306"/>
            <a:ext cx="81439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военные характеристики;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реакции-ощущения;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национальная принадлежность;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географический статус Кавказа;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внешние характеристики жителей Кавказа;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bg1"/>
                </a:solidFill>
              </a:rPr>
              <a:t> реакции-отношения.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5074" y="6072206"/>
            <a:ext cx="2286016" cy="369332"/>
          </a:xfrm>
          <a:prstGeom prst="rect">
            <a:avLst/>
          </a:prstGeom>
          <a:solidFill>
            <a:srgbClr val="003A0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528</Words>
  <Application>Microsoft Office PowerPoint</Application>
  <PresentationFormat>Экран (4:3)</PresentationFormat>
  <Paragraphs>98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22</cp:revision>
  <dcterms:modified xsi:type="dcterms:W3CDTF">2014-03-27T13:47:05Z</dcterms:modified>
</cp:coreProperties>
</file>