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6D8D7-1576-49BA-A2F8-384B1EC0C3AA}" type="datetimeFigureOut">
              <a:rPr lang="ru-RU" smtClean="0"/>
              <a:t>02.05.2021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0094-1699-4C45-AA0E-4C8989D90F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3541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6D8D7-1576-49BA-A2F8-384B1EC0C3AA}" type="datetimeFigureOut">
              <a:rPr lang="ru-RU" smtClean="0"/>
              <a:t>02.05.2021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0094-1699-4C45-AA0E-4C8989D90F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928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6D8D7-1576-49BA-A2F8-384B1EC0C3AA}" type="datetimeFigureOut">
              <a:rPr lang="ru-RU" smtClean="0"/>
              <a:t>02.05.2021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0094-1699-4C45-AA0E-4C8989D90F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699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6D8D7-1576-49BA-A2F8-384B1EC0C3AA}" type="datetimeFigureOut">
              <a:rPr lang="ru-RU" smtClean="0"/>
              <a:t>02.05.2021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0094-1699-4C45-AA0E-4C8989D90F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443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6D8D7-1576-49BA-A2F8-384B1EC0C3AA}" type="datetimeFigureOut">
              <a:rPr lang="ru-RU" smtClean="0"/>
              <a:t>02.05.2021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0094-1699-4C45-AA0E-4C8989D90F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501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6D8D7-1576-49BA-A2F8-384B1EC0C3AA}" type="datetimeFigureOut">
              <a:rPr lang="ru-RU" smtClean="0"/>
              <a:t>02.05.2021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0094-1699-4C45-AA0E-4C8989D90F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740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6D8D7-1576-49BA-A2F8-384B1EC0C3AA}" type="datetimeFigureOut">
              <a:rPr lang="ru-RU" smtClean="0"/>
              <a:t>02.05.2021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0094-1699-4C45-AA0E-4C8989D90F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018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6D8D7-1576-49BA-A2F8-384B1EC0C3AA}" type="datetimeFigureOut">
              <a:rPr lang="ru-RU" smtClean="0"/>
              <a:t>02.05.2021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0094-1699-4C45-AA0E-4C8989D90F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12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6D8D7-1576-49BA-A2F8-384B1EC0C3AA}" type="datetimeFigureOut">
              <a:rPr lang="ru-RU" smtClean="0"/>
              <a:t>02.05.2021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0094-1699-4C45-AA0E-4C8989D90F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898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6D8D7-1576-49BA-A2F8-384B1EC0C3AA}" type="datetimeFigureOut">
              <a:rPr lang="ru-RU" smtClean="0"/>
              <a:t>02.05.2021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0094-1699-4C45-AA0E-4C8989D90F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966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6D8D7-1576-49BA-A2F8-384B1EC0C3AA}" type="datetimeFigureOut">
              <a:rPr lang="ru-RU" smtClean="0"/>
              <a:t>02.05.2021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0094-1699-4C45-AA0E-4C8989D90F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109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6D8D7-1576-49BA-A2F8-384B1EC0C3AA}" type="datetimeFigureOut">
              <a:rPr lang="ru-RU" smtClean="0"/>
              <a:t>02.05.2021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6D0094-1699-4C45-AA0E-4C8989D90F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062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Формы работы «Учитель- учитель», «Ученик- ученик»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4587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 наставничества 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«Ученик –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ученик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8915" name="Picture 4" descr="https://im0-tub-ru.yandex.net/i?id=365343302101259dcb55e6fe5a582ce0&amp;n=13&amp;exp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557338"/>
            <a:ext cx="5832475" cy="485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565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Совет старшеклассников «Лидер»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 descr="F:\вектор\Команда Лидер\Фильм визитка\Портфолио Киры\Вектор успеха\liiZ4GhlN_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902467" y="1825625"/>
            <a:ext cx="5339065" cy="4351338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753447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7842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 «Лидер в тебе» 2019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5" name="Picture 3" descr="F:\вектор\Команда Лидер\Фильм визитка\Портфолио Киры\Вектор успеха\9rY7dWnjBoE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518961" y="1246634"/>
            <a:ext cx="6506599" cy="51477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36490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1636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Обучение лидеров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987" name="Объект 2"/>
          <p:cNvSpPr>
            <a:spLocks noGrp="1"/>
          </p:cNvSpPr>
          <p:nvPr>
            <p:ph idx="1"/>
          </p:nvPr>
        </p:nvSpPr>
        <p:spPr>
          <a:xfrm>
            <a:off x="628650" y="952500"/>
            <a:ext cx="7886700" cy="5486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000" smtClean="0">
                <a:solidFill>
                  <a:srgbClr val="002060"/>
                </a:solidFill>
                <a:cs typeface="Calibri" pitchFamily="34" charset="0"/>
              </a:rPr>
              <a:t>Школьный этап Научно-практической конференции 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solidFill>
                  <a:srgbClr val="002060"/>
                </a:solidFill>
                <a:cs typeface="Calibri" pitchFamily="34" charset="0"/>
              </a:rPr>
              <a:t>Финал областного конкурса исследовательских проектов «</a:t>
            </a:r>
            <a:r>
              <a:rPr lang="en-US" sz="2000" smtClean="0">
                <a:solidFill>
                  <a:srgbClr val="002060"/>
                </a:solidFill>
                <a:cs typeface="Calibri" pitchFamily="34" charset="0"/>
              </a:rPr>
              <a:t>Persona</a:t>
            </a:r>
            <a:r>
              <a:rPr lang="ru-RU" sz="2000" smtClean="0">
                <a:solidFill>
                  <a:srgbClr val="002060"/>
                </a:solidFill>
                <a:cs typeface="Calibri" pitchFamily="34" charset="0"/>
              </a:rPr>
              <a:t>» 2019, 2020, 2021 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solidFill>
                  <a:srgbClr val="002060"/>
                </a:solidFill>
                <a:cs typeface="Calibri" pitchFamily="34" charset="0"/>
              </a:rPr>
              <a:t>Районный конкурс проектов "Мои земляки в годы Великой Отечественной войны"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solidFill>
                  <a:srgbClr val="002060"/>
                </a:solidFill>
                <a:cs typeface="Calibri" pitchFamily="34" charset="0"/>
              </a:rPr>
              <a:t>Городская краеведческая научно-практическая конференция «Стяжкинские чтения»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b="1" smtClean="0">
                <a:solidFill>
                  <a:srgbClr val="002060"/>
                </a:solidFill>
                <a:cs typeface="Calibri" pitchFamily="34" charset="0"/>
              </a:rPr>
              <a:t>VII </a:t>
            </a:r>
            <a:r>
              <a:rPr lang="ru-RU" sz="2000" smtClean="0">
                <a:solidFill>
                  <a:srgbClr val="002060"/>
                </a:solidFill>
                <a:cs typeface="Calibri" pitchFamily="34" charset="0"/>
              </a:rPr>
              <a:t>районные библиотечные чтения героико-патриотической направленности, посвящённых земляку-герою России, генералу В.П. Дубынину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b="1" smtClean="0">
                <a:solidFill>
                  <a:srgbClr val="002060"/>
                </a:solidFill>
                <a:cs typeface="Calibri" pitchFamily="34" charset="0"/>
              </a:rPr>
              <a:t>X </a:t>
            </a:r>
            <a:r>
              <a:rPr lang="ru-RU" sz="2000" smtClean="0">
                <a:solidFill>
                  <a:srgbClr val="002060"/>
                </a:solidFill>
                <a:cs typeface="Calibri" pitchFamily="34" charset="0"/>
              </a:rPr>
              <a:t>областной фестиваль «Профессионалы Урала», социальный проект «Бессмертный полк села Покровское»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solidFill>
                  <a:srgbClr val="002060"/>
                </a:solidFill>
                <a:cs typeface="Calibri" pitchFamily="34" charset="0"/>
              </a:rPr>
              <a:t>Образовательная смена «Курс молодого бойца» 2018, 2019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solidFill>
                  <a:srgbClr val="002060"/>
                </a:solidFill>
                <a:cs typeface="Calibri" pitchFamily="34" charset="0"/>
              </a:rPr>
              <a:t>Образовательная смена «Поколение </a:t>
            </a:r>
            <a:r>
              <a:rPr lang="en-US" sz="2000" smtClean="0">
                <a:solidFill>
                  <a:srgbClr val="002060"/>
                </a:solidFill>
                <a:cs typeface="Calibri" pitchFamily="34" charset="0"/>
              </a:rPr>
              <a:t>NEXT</a:t>
            </a:r>
            <a:r>
              <a:rPr lang="ru-RU" sz="2000" smtClean="0">
                <a:solidFill>
                  <a:srgbClr val="002060"/>
                </a:solidFill>
                <a:cs typeface="Calibri" pitchFamily="34" charset="0"/>
              </a:rPr>
              <a:t>» 2018, 2019, 2020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solidFill>
                  <a:srgbClr val="002060"/>
                </a:solidFill>
                <a:cs typeface="Calibri" pitchFamily="34" charset="0"/>
              </a:rPr>
              <a:t>Областные сборы «Лидеры 21 века» 2019, 2020, 2021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solidFill>
                  <a:srgbClr val="002060"/>
                </a:solidFill>
                <a:cs typeface="Calibri" pitchFamily="34" charset="0"/>
              </a:rPr>
              <a:t>Интенсивный образовательный курс «Академия лидерства онлайн» 2020</a:t>
            </a:r>
          </a:p>
          <a:p>
            <a:pPr eaLnBrk="1" hangingPunct="1">
              <a:lnSpc>
                <a:spcPct val="90000"/>
              </a:lnSpc>
            </a:pPr>
            <a:endParaRPr lang="ru-RU" sz="2000" smtClean="0"/>
          </a:p>
        </p:txBody>
      </p:sp>
    </p:spTree>
    <p:extLst>
      <p:ext uri="{BB962C8B-B14F-4D97-AF65-F5344CB8AC3E}">
        <p14:creationId xmlns:p14="http://schemas.microsoft.com/office/powerpoint/2010/main" val="95905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49238"/>
            <a:ext cx="7886700" cy="9826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Проект «Лидер в тебе»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2020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9218" name="Picture 2" descr="F:\вектор\Команда Лидер\Лидер в тебе\5xYzBRMLGLo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293861" y="1420328"/>
            <a:ext cx="2259922" cy="18820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19" name="Picture 3" descr="F:\вектор\Команда Лидер\Лидер в тебе\C5oV-ALl5d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2659115" y="1329644"/>
            <a:ext cx="1972776" cy="1972776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20" name="Picture 4" descr="F:\вектор\Команда Лидер\Лидер в тебе\n5qORE2QRKY.jpg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4730698" y="1277138"/>
            <a:ext cx="2025282" cy="20252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21" name="Picture 5" descr="F:\вектор\Команда Лидер\Лидер в тебе\JVx9EmZ9-5U.jpg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6833361" y="1191413"/>
            <a:ext cx="2111007" cy="21110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23" name="Picture 7" descr="F:\вектор\Команда Лидер\Лидер в тебе\oU01MIFbX1M.jpg"/>
          <p:cNvPicPr>
            <a:picLocks noChangeAspect="1" noChangeArrowheads="1"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 bwMode="auto">
          <a:xfrm>
            <a:off x="2354393" y="3908825"/>
            <a:ext cx="2376305" cy="23763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24" name="Picture 8" descr="F:\вектор\Команда Лидер\Лидер в тебе\nUlVyEZyBWs.jpg"/>
          <p:cNvPicPr>
            <a:picLocks noChangeAspect="1" noChangeArrowheads="1"/>
          </p:cNvPicPr>
          <p:nvPr/>
        </p:nvPicPr>
        <p:blipFill>
          <a:blip r:embed="rId7" cstate="print">
            <a:extLst/>
          </a:blip>
          <a:srcRect/>
          <a:stretch>
            <a:fillRect/>
          </a:stretch>
        </p:blipFill>
        <p:spPr bwMode="auto">
          <a:xfrm>
            <a:off x="4730698" y="3908825"/>
            <a:ext cx="1984090" cy="24801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25" name="Picture 9" descr="F:\вектор\Команда Лидер\Лидер в тебе\xn1Vff3apX8.jpg"/>
          <p:cNvPicPr>
            <a:picLocks noChangeAspect="1" noChangeArrowheads="1"/>
          </p:cNvPicPr>
          <p:nvPr/>
        </p:nvPicPr>
        <p:blipFill>
          <a:blip r:embed="rId8" cstate="print">
            <a:extLst/>
          </a:blip>
          <a:srcRect/>
          <a:stretch>
            <a:fillRect/>
          </a:stretch>
        </p:blipFill>
        <p:spPr bwMode="auto">
          <a:xfrm>
            <a:off x="106290" y="3846642"/>
            <a:ext cx="2205668" cy="24384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26" name="Picture 10" descr="F:\вектор\Команда Лидер\Лидер в тебе\Z6HDFrUu3PM.jpg"/>
          <p:cNvPicPr>
            <a:picLocks noChangeAspect="1" noChangeArrowheads="1"/>
          </p:cNvPicPr>
          <p:nvPr/>
        </p:nvPicPr>
        <p:blipFill>
          <a:blip r:embed="rId9" cstate="print">
            <a:extLst/>
          </a:blip>
          <a:srcRect/>
          <a:stretch>
            <a:fillRect/>
          </a:stretch>
        </p:blipFill>
        <p:spPr bwMode="auto">
          <a:xfrm>
            <a:off x="6755980" y="4066033"/>
            <a:ext cx="2219097" cy="22190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21157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Проект «Лидер в тебе» 2020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527175"/>
            <a:ext cx="7886700" cy="4649788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rgbClr val="002060"/>
                </a:solidFill>
              </a:rPr>
              <a:t>3 наставника-педагога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rgbClr val="002060"/>
                </a:solidFill>
              </a:rPr>
              <a:t>8 наставников-учеников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rgbClr val="002060"/>
                </a:solidFill>
              </a:rPr>
              <a:t>8 групп наставляемых ребят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rgbClr val="002060"/>
                </a:solidFill>
              </a:rPr>
              <a:t>Всего участников проекта – 70 человек (5-10 классы)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rgbClr val="002060"/>
                </a:solidFill>
              </a:rPr>
              <a:t>Время проведения: 2 четверть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rgbClr val="002060"/>
                </a:solidFill>
              </a:rPr>
              <a:t>Формат проведения: онлайн-режим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rgbClr val="002060"/>
                </a:solidFill>
              </a:rPr>
              <a:t>Место проведения: страница сообщества «Лидер» в социальной сети </a:t>
            </a:r>
            <a:r>
              <a:rPr lang="ru-RU" dirty="0" err="1" smtClean="0">
                <a:solidFill>
                  <a:srgbClr val="002060"/>
                </a:solidFill>
              </a:rPr>
              <a:t>ВКонтакте</a:t>
            </a:r>
            <a:endParaRPr lang="ru-RU" dirty="0" smtClean="0">
              <a:solidFill>
                <a:srgbClr val="002060"/>
              </a:solidFill>
            </a:endParaRPr>
          </a:p>
        </p:txBody>
      </p:sp>
      <p:pic>
        <p:nvPicPr>
          <p:cNvPr id="44036" name="Picture 2" descr="F:\вектор\проекты\Педчтения 2021\hedk4u1SbL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713" y="1471613"/>
            <a:ext cx="2030412" cy="152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5741988"/>
            <a:ext cx="1116012" cy="111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1768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Проект «Лидер в тебе» 2020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505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400" smtClean="0">
                <a:solidFill>
                  <a:srgbClr val="002060"/>
                </a:solidFill>
                <a:cs typeface="Calibri" pitchFamily="34" charset="0"/>
              </a:rPr>
              <a:t>3 конкурса: </a:t>
            </a:r>
          </a:p>
          <a:p>
            <a:pPr eaLnBrk="1" hangingPunct="1"/>
            <a:r>
              <a:rPr lang="ru-RU" sz="2400" smtClean="0">
                <a:solidFill>
                  <a:srgbClr val="002060"/>
                </a:solidFill>
                <a:cs typeface="Calibri" pitchFamily="34" charset="0"/>
              </a:rPr>
              <a:t>«Знакомство»</a:t>
            </a:r>
          </a:p>
          <a:p>
            <a:pPr eaLnBrk="1" hangingPunct="1"/>
            <a:r>
              <a:rPr lang="ru-RU" sz="2400" smtClean="0">
                <a:solidFill>
                  <a:srgbClr val="002060"/>
                </a:solidFill>
                <a:cs typeface="Calibri" pitchFamily="34" charset="0"/>
              </a:rPr>
              <a:t>«Контент-статья»</a:t>
            </a:r>
          </a:p>
          <a:p>
            <a:pPr eaLnBrk="1" hangingPunct="1"/>
            <a:r>
              <a:rPr lang="ru-RU" sz="2400" smtClean="0">
                <a:solidFill>
                  <a:srgbClr val="002060"/>
                </a:solidFill>
                <a:cs typeface="Calibri" pitchFamily="34" charset="0"/>
              </a:rPr>
              <a:t>«Тематический видеоролик»</a:t>
            </a:r>
          </a:p>
          <a:p>
            <a:pPr eaLnBrk="1" hangingPunct="1"/>
            <a:r>
              <a:rPr lang="ru-RU" sz="2400" smtClean="0">
                <a:solidFill>
                  <a:srgbClr val="002060"/>
                </a:solidFill>
              </a:rPr>
              <a:t>По итогам проекта:</a:t>
            </a:r>
          </a:p>
          <a:p>
            <a:pPr eaLnBrk="1" hangingPunct="1"/>
            <a:r>
              <a:rPr lang="ru-RU" sz="2400" smtClean="0">
                <a:solidFill>
                  <a:srgbClr val="002060"/>
                </a:solidFill>
              </a:rPr>
              <a:t>Высшая лига – 4 группы (больше 200 баллов)</a:t>
            </a:r>
          </a:p>
          <a:p>
            <a:pPr eaLnBrk="1" hangingPunct="1"/>
            <a:r>
              <a:rPr lang="ru-RU" sz="2400" smtClean="0">
                <a:solidFill>
                  <a:srgbClr val="002060"/>
                </a:solidFill>
              </a:rPr>
              <a:t>Премьер лига – 3 группы (больше 100 баллов)</a:t>
            </a:r>
          </a:p>
          <a:p>
            <a:pPr eaLnBrk="1" hangingPunct="1"/>
            <a:r>
              <a:rPr lang="ru-RU" sz="2400" smtClean="0">
                <a:solidFill>
                  <a:srgbClr val="002060"/>
                </a:solidFill>
              </a:rPr>
              <a:t>Юниор лига – 1 группа (меньше 100 баллов)</a:t>
            </a:r>
          </a:p>
        </p:txBody>
      </p:sp>
      <p:pic>
        <p:nvPicPr>
          <p:cNvPr id="4506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388" y="1441450"/>
            <a:ext cx="2111375" cy="211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325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1463"/>
            <a:ext cx="7886700" cy="111918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Проект «Лидер в тебе» 2021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3074" name="Picture 2" descr="F:\вектор\На творческий конкурс Точка опоры Покровская СОШ\Живые уроки\вебинар\1--4xmHBgZc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261975" y="1339481"/>
            <a:ext cx="3050521" cy="22878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5" name="Picture 3" descr="F:\вектор\На творческий конкурс Точка опоры Покровская СОШ\Живые уроки\вебинар\YUMVh27cd6w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3468673" y="1339481"/>
            <a:ext cx="3170771" cy="2372612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6" name="Picture 4" descr="F:\вектор\На творческий конкурс Точка опоры Покровская СОШ\Живые уроки\вебинар\36x7lzYyqDs.jpg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6798251" y="1105843"/>
            <a:ext cx="1964353" cy="26191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7" name="Picture 5" descr="F:\вектор\На творческий конкурс Точка опоры Покровская СОШ\Живые уроки\вебинар\Fj5pGBp44J0.jpg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310108" y="3987725"/>
            <a:ext cx="2954253" cy="22175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8" name="Picture 6" descr="F:\вектор\На творческий конкурс Точка опоры Покровская СОШ\Живые уроки\вебинар\RyxKn-g2ODk.jpg"/>
          <p:cNvPicPr>
            <a:picLocks noChangeAspect="1" noChangeArrowheads="1"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 bwMode="auto">
          <a:xfrm>
            <a:off x="3486307" y="3903655"/>
            <a:ext cx="3066253" cy="23016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9" name="Picture 7" descr="F:\вектор\На творческий конкурс Точка опоры Покровская СОШ\Живые уроки\вебинар\8ZtlgMOPU5A.jpg"/>
          <p:cNvPicPr>
            <a:picLocks noChangeAspect="1" noChangeArrowheads="1"/>
          </p:cNvPicPr>
          <p:nvPr/>
        </p:nvPicPr>
        <p:blipFill>
          <a:blip r:embed="rId7" cstate="print">
            <a:extLst/>
          </a:blip>
          <a:srcRect/>
          <a:stretch>
            <a:fillRect/>
          </a:stretch>
        </p:blipFill>
        <p:spPr bwMode="auto">
          <a:xfrm>
            <a:off x="6798251" y="3903655"/>
            <a:ext cx="1903190" cy="25375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165094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163" y="4865688"/>
            <a:ext cx="4541837" cy="199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73038"/>
            <a:ext cx="7886700" cy="12096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Проект «Лидер в тебе»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2021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262063"/>
            <a:ext cx="8047038" cy="3895725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rgbClr val="002060"/>
                </a:solidFill>
              </a:rPr>
              <a:t>В рамках акции «</a:t>
            </a:r>
            <a:r>
              <a:rPr lang="ru-RU" dirty="0" err="1" smtClean="0">
                <a:solidFill>
                  <a:srgbClr val="002060"/>
                </a:solidFill>
              </a:rPr>
              <a:t>ЗаДело</a:t>
            </a:r>
            <a:r>
              <a:rPr lang="ru-RU" dirty="0" smtClean="0">
                <a:solidFill>
                  <a:srgbClr val="002060"/>
                </a:solidFill>
              </a:rPr>
              <a:t>!» Благоустройство территорий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rgbClr val="002060"/>
                </a:solidFill>
              </a:rPr>
              <a:t>1 наставник-педагог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rgbClr val="002060"/>
                </a:solidFill>
              </a:rPr>
              <a:t>8 наставников-учеников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rgbClr val="002060"/>
                </a:solidFill>
              </a:rPr>
              <a:t>5 групп наставляемых ребят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rgbClr val="002060"/>
                </a:solidFill>
              </a:rPr>
              <a:t>Всего участников – все желающие  (1-10 классы)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rgbClr val="002060"/>
                </a:solidFill>
              </a:rPr>
              <a:t>Время проведения: 16.04. – 10.05. 2021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 smtClean="0">
              <a:solidFill>
                <a:srgbClr val="00206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 smtClean="0">
              <a:solidFill>
                <a:srgbClr val="00206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 smtClean="0">
              <a:solidFill>
                <a:srgbClr val="00206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36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19075"/>
            <a:ext cx="7886700" cy="12096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Проект «Лидер в тебе» 2021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927225"/>
            <a:ext cx="7886700" cy="4249738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dirty="0" smtClean="0">
              <a:solidFill>
                <a:srgbClr val="00206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rgbClr val="002060"/>
                </a:solidFill>
              </a:rPr>
              <a:t>Работа по благоустройству  территории школы и села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rgbClr val="002060"/>
                </a:solidFill>
              </a:rPr>
              <a:t>Приведение в порядок обелисков в деревнях нашей территории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rgbClr val="002060"/>
                </a:solidFill>
              </a:rPr>
              <a:t>Работа по сплочению ребят в группах, проведение игр на </a:t>
            </a:r>
            <a:r>
              <a:rPr lang="ru-RU" dirty="0" err="1" smtClean="0">
                <a:solidFill>
                  <a:srgbClr val="002060"/>
                </a:solidFill>
              </a:rPr>
              <a:t>командообразование</a:t>
            </a:r>
            <a:endParaRPr lang="ru-RU" dirty="0" smtClean="0">
              <a:solidFill>
                <a:srgbClr val="00206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rgbClr val="002060"/>
                </a:solidFill>
              </a:rPr>
              <a:t>Освещение хода акции в социальных сетях, согласно контент-плану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rgbClr val="002060"/>
                </a:solidFill>
              </a:rPr>
              <a:t>Акция «</a:t>
            </a:r>
            <a:r>
              <a:rPr lang="ru-RU" dirty="0" err="1" smtClean="0">
                <a:solidFill>
                  <a:srgbClr val="002060"/>
                </a:solidFill>
              </a:rPr>
              <a:t>ЗаДело</a:t>
            </a:r>
            <a:r>
              <a:rPr lang="ru-RU" dirty="0" smtClean="0">
                <a:solidFill>
                  <a:srgbClr val="002060"/>
                </a:solidFill>
              </a:rPr>
              <a:t>!» – еще в работе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813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063" y="242888"/>
            <a:ext cx="2225675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2064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072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0724" name="Picture 2" descr="C:\Users\123\Desktop\img4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255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461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Совет старшеклассников «Лидер»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 descr="F:\вектор\Команда Лидер\Награды Лидер 2020\img471.jpgее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484985" y="1307478"/>
            <a:ext cx="1993243" cy="2841329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3" name="Picture 3" descr="F:\вектор\Команда Лидер\Награды Лидер 2020\img472.jpgмм.jp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2586716" y="1310670"/>
            <a:ext cx="1980252" cy="28079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4" name="Picture 4" descr="F:\вектор\Команда Лидер\Награды Лидер 2020\img496.jpgоо.jpg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4619867" y="1235100"/>
            <a:ext cx="2040152" cy="28834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5" name="Picture 5" descr="F:\вектор\Команда Лидер\Награды Лидер 2020\img564.jpg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6755979" y="1310670"/>
            <a:ext cx="1985901" cy="28187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6" name="Picture 6" descr="F:\вектор\Команда Лидер\Награды Лидер 2020\img639.jpg"/>
          <p:cNvPicPr>
            <a:picLocks noChangeAspect="1" noChangeArrowheads="1"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 bwMode="auto">
          <a:xfrm>
            <a:off x="401996" y="3951171"/>
            <a:ext cx="1968447" cy="27859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7" name="Picture 7" descr="F:\вектор\Команда Лидер\Награды Лидер 2020\img416.jpg"/>
          <p:cNvPicPr>
            <a:picLocks noChangeAspect="1" noChangeArrowheads="1"/>
          </p:cNvPicPr>
          <p:nvPr/>
        </p:nvPicPr>
        <p:blipFill>
          <a:blip r:embed="rId7" cstate="print">
            <a:extLst/>
          </a:blip>
          <a:srcRect/>
          <a:stretch>
            <a:fillRect/>
          </a:stretch>
        </p:blipFill>
        <p:spPr bwMode="auto">
          <a:xfrm>
            <a:off x="2500937" y="3991247"/>
            <a:ext cx="1995493" cy="27458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8" name="Picture 8" descr="F:\вектор\Команда Лидер\Награды Лидер 2020\ZBmnE-rtbks.jpg"/>
          <p:cNvPicPr>
            <a:picLocks noChangeAspect="1" noChangeArrowheads="1"/>
          </p:cNvPicPr>
          <p:nvPr/>
        </p:nvPicPr>
        <p:blipFill>
          <a:blip r:embed="rId8" cstate="print">
            <a:extLst/>
          </a:blip>
          <a:srcRect/>
          <a:stretch>
            <a:fillRect/>
          </a:stretch>
        </p:blipFill>
        <p:spPr bwMode="auto">
          <a:xfrm>
            <a:off x="4712831" y="3883738"/>
            <a:ext cx="1947188" cy="29207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9" name="Picture 9" descr="F:\вектор\Команда Лидер\Награды Лидер 2020\ZpbqCUl3jTQ.jpg"/>
          <p:cNvPicPr>
            <a:picLocks noChangeAspect="1" noChangeArrowheads="1"/>
          </p:cNvPicPr>
          <p:nvPr/>
        </p:nvPicPr>
        <p:blipFill>
          <a:blip r:embed="rId9" cstate="print">
            <a:extLst/>
          </a:blip>
          <a:srcRect/>
          <a:stretch>
            <a:fillRect/>
          </a:stretch>
        </p:blipFill>
        <p:spPr bwMode="auto">
          <a:xfrm>
            <a:off x="6869948" y="3929190"/>
            <a:ext cx="1871932" cy="28078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11444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Совет старшеклассников «Лидер»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026" name="Объект 3"/>
          <p:cNvGraphicFramePr>
            <a:graphicFrameLocks noGrp="1"/>
          </p:cNvGraphicFramePr>
          <p:nvPr>
            <p:ph idx="1"/>
          </p:nvPr>
        </p:nvGraphicFramePr>
        <p:xfrm>
          <a:off x="531813" y="1676400"/>
          <a:ext cx="7988300" cy="445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r:id="rId3" imgW="7992549" imgH="4450466" progId="Excel.Sheet.8">
                  <p:embed/>
                </p:oleObj>
              </mc:Choice>
              <mc:Fallback>
                <p:oleObj r:id="rId3" imgW="7992549" imgH="4450466" progId="Excel.Shee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813" y="1676400"/>
                        <a:ext cx="7988300" cy="44529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1044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06363"/>
            <a:ext cx="7886700" cy="104298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Совет старшеклассников «Лидер»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28650" y="1119188"/>
            <a:ext cx="5507038" cy="5538787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</a:rPr>
              <a:t>Мнение эксперта областного сетевого проекта «Уральская академия лидерства», кандидата экономических наук, автора книг, </a:t>
            </a:r>
            <a:r>
              <a:rPr lang="ru-RU" sz="2400" dirty="0" err="1" smtClean="0">
                <a:solidFill>
                  <a:srgbClr val="002060"/>
                </a:solidFill>
              </a:rPr>
              <a:t>Возмилова</a:t>
            </a:r>
            <a:r>
              <a:rPr lang="ru-RU" sz="2400" dirty="0" smtClean="0">
                <a:solidFill>
                  <a:srgbClr val="002060"/>
                </a:solidFill>
              </a:rPr>
              <a:t> Ивана Дмитриевича: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</a:rPr>
              <a:t>«Команда совета старшеклассников «Лидер» села Покровское, с каждым проектом академии становится все лучше и лучше. Сегодня другие команды области равняются на вашу команду.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</a:rPr>
              <a:t>Два совета по дальнейшему развитию: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</a:rPr>
              <a:t>Продолжать извлекать уроки из, каких-либо неудач, учитывать этот опыт и развиваться дальше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</a:rPr>
              <a:t>Безболезненно провести смену поколений в совете старшеклассников, обучить молодое поколение и с успехом двигаться дальше»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6148" name="Picture 4" descr="F:\вектор\На творческий конкурс Точка опоры Покровская СОШ\Живые уроки\вебинар\RvNYdUU4zGA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6239114" y="2003204"/>
            <a:ext cx="2474136" cy="22665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85687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https://vladzan.ru/image?file=/cms_data/usercontent/czneditor/%D0%BA%D0%BE%D0%B2%D1%80%D0%BE%D0%B2/2017/%D0%BA%D0%B8%D1%80%20%D0%B4%D0%BB%D1%8F%20%D0%BC%D1%83%D0%B6%D1%87%D0%B8%D0%BD.png&amp;theme=defaul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913313"/>
            <a:ext cx="3109913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813"/>
            <a:ext cx="8229600" cy="5721350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Актуальность, практическая значимость; цели, задачи программы наставничества; взаимосвязь с другими документами организации.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Цель и задачи программы наставничества.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Характеристика видов, типов, форм применяемых технологий наставничества 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Специфика деятельности наставника.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Типы </a:t>
            </a:r>
            <a:r>
              <a:rPr lang="ru-RU" dirty="0"/>
              <a:t>образовательных дефицитов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Механизм </a:t>
            </a:r>
            <a:r>
              <a:rPr lang="ru-RU" dirty="0"/>
              <a:t>управления программой наставничества.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Критерии </a:t>
            </a:r>
            <a:r>
              <a:rPr lang="ru-RU" dirty="0"/>
              <a:t>оценки результативности программы наставничества.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0815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1" descr="C:\Users\пользователь\Desktop\Msd8XF4dWB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476672"/>
            <a:ext cx="3888432" cy="58362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395288" y="404813"/>
            <a:ext cx="4248150" cy="2160587"/>
          </a:xfrm>
        </p:spPr>
        <p:txBody>
          <a:bodyPr rtlCol="0">
            <a:normAutofit fontScale="62500" lnSpcReduction="20000"/>
          </a:bodyPr>
          <a:lstStyle/>
          <a:p>
            <a:pPr marL="0" indent="0" algn="r" eaLnBrk="1" fontAlgn="auto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«Создание </a:t>
            </a:r>
            <a:r>
              <a:rPr lang="ru-RU" dirty="0"/>
              <a:t>организационно-методических условий для успешной адаптации молодого специалиста в условиях современной </a:t>
            </a:r>
            <a:r>
              <a:rPr lang="ru-RU" dirty="0" smtClean="0"/>
              <a:t>школы»</a:t>
            </a:r>
            <a:endParaRPr lang="ru-RU" dirty="0"/>
          </a:p>
          <a:p>
            <a:pPr marL="0" indent="0" algn="r" eaLnBrk="1" fontAlgn="auto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539750" y="2565400"/>
            <a:ext cx="4248150" cy="3816350"/>
          </a:xfrm>
          <a:prstGeom prst="rect">
            <a:avLst/>
          </a:prstGeom>
        </p:spPr>
        <p:txBody>
          <a:bodyPr>
            <a:normAutofit fontScale="32500" lnSpcReduction="20000"/>
          </a:bodyPr>
          <a:lstStyle/>
          <a:p>
            <a:pPr algn="ctr" fontAlgn="auto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300" u="sng" dirty="0">
                <a:latin typeface="+mn-lt"/>
                <a:cs typeface="+mn-cs"/>
              </a:rPr>
              <a:t>Задачи:</a:t>
            </a:r>
          </a:p>
          <a:p>
            <a:pPr algn="r" fontAlgn="auto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300" dirty="0">
                <a:latin typeface="+mn-lt"/>
                <a:cs typeface="+mn-cs"/>
              </a:rPr>
              <a:t> • привить молодому специалисту интерес к педагогической деятельности и закрепить учителя в образовательной организации; </a:t>
            </a:r>
          </a:p>
          <a:p>
            <a:pPr algn="r" fontAlgn="auto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300" dirty="0">
                <a:latin typeface="+mn-lt"/>
                <a:cs typeface="+mn-cs"/>
              </a:rPr>
              <a:t>• удовлетворить потребность молодого специалиста в непрерывном образовании и оказании им помощи в преодолении различных затруднений;</a:t>
            </a:r>
          </a:p>
          <a:p>
            <a:pPr algn="r" fontAlgn="auto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300" dirty="0">
                <a:latin typeface="+mn-lt"/>
                <a:cs typeface="+mn-cs"/>
              </a:rPr>
              <a:t> • помочь внедрить современные подходы и передовые педагогические технологии в образовательный процесс.</a:t>
            </a:r>
            <a:endParaRPr lang="ru-RU" sz="32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911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этап – «Знакомство»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9938" name="Picture 2" descr="C:\Users\пользователь\Desktop\QuBzHdikgl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908720"/>
            <a:ext cx="5189209" cy="57606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5737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s://4.bp.blogspot.com/-vstVMTOqGiA/WCEx2NFWW9I/AAAAAAAAcXo/M_wA25FAcXQCEdigjwIdX70f0WbGjiymgCLcB/s1600/understanding-others-clipart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616450"/>
            <a:ext cx="2987675" cy="224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этап – 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«Обучение и передача опыта»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550"/>
          </a:xfrm>
        </p:spPr>
        <p:txBody>
          <a:bodyPr rtlCol="0">
            <a:normAutofit fontScale="70000" lnSpcReduction="20000"/>
          </a:bodyPr>
          <a:lstStyle/>
          <a:p>
            <a:pPr marL="0" indent="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u="sng" dirty="0"/>
              <a:t>Цель этапа: </a:t>
            </a:r>
            <a:r>
              <a:rPr lang="ru-RU" dirty="0"/>
              <a:t>проверка уровня профессиональной компетенции молодого педагога, определение и корректировка степени готовности к выполнению своих функциональных обязанностей, методическая помощь. </a:t>
            </a: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u="sng" dirty="0"/>
              <a:t>Результаты: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Правильность </a:t>
            </a:r>
            <a:r>
              <a:rPr lang="ru-RU" dirty="0"/>
              <a:t>ведения школьной документации.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Методические </a:t>
            </a:r>
            <a:r>
              <a:rPr lang="ru-RU" dirty="0"/>
              <a:t>разработки уроков, </a:t>
            </a: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внеклассных </a:t>
            </a:r>
            <a:r>
              <a:rPr lang="ru-RU" dirty="0"/>
              <a:t>мероприятий, внеурочной </a:t>
            </a: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деятельности</a:t>
            </a:r>
            <a:r>
              <a:rPr lang="ru-RU" dirty="0"/>
              <a:t>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Оказание </a:t>
            </a:r>
            <a:r>
              <a:rPr lang="ru-RU" dirty="0"/>
              <a:t>методической, </a:t>
            </a:r>
            <a:r>
              <a:rPr lang="ru-RU" dirty="0" smtClean="0"/>
              <a:t>психологической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помощи </a:t>
            </a:r>
            <a:r>
              <a:rPr lang="ru-RU" dirty="0"/>
              <a:t>в неожиданно </a:t>
            </a:r>
            <a:r>
              <a:rPr lang="ru-RU" dirty="0" smtClean="0"/>
              <a:t>возникающих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ситуациях</a:t>
            </a:r>
            <a:r>
              <a:rPr lang="ru-RU" dirty="0"/>
              <a:t>.</a:t>
            </a:r>
          </a:p>
          <a:p>
            <a:pPr marL="0" indent="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314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этап – 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«Творческая самореализация»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3010" name="Picture 2" descr="C:\Users\пользователь\Desktop\IMG_20210426_1531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1412776"/>
            <a:ext cx="4362838" cy="51150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4820" name="Rectangle 3"/>
          <p:cNvSpPr>
            <a:spLocks noChangeArrowheads="1"/>
          </p:cNvSpPr>
          <p:nvPr/>
        </p:nvSpPr>
        <p:spPr bwMode="auto">
          <a:xfrm>
            <a:off x="323850" y="1844675"/>
            <a:ext cx="3600450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90488" algn="r"/>
            <a:r>
              <a:rPr lang="ru-RU" sz="2400" b="1" u="sng">
                <a:latin typeface="Calibri" pitchFamily="34" charset="0"/>
                <a:ea typeface="Calibri" pitchFamily="34" charset="0"/>
                <a:cs typeface="Times New Roman" pitchFamily="18" charset="0"/>
              </a:rPr>
              <a:t>Цель этапа: </a:t>
            </a:r>
            <a:r>
              <a:rPr lang="ru-RU" sz="2400">
                <a:latin typeface="Calibri" pitchFamily="34" charset="0"/>
                <a:ea typeface="Calibri" pitchFamily="34" charset="0"/>
                <a:cs typeface="Times New Roman" pitchFamily="18" charset="0"/>
              </a:rPr>
              <a:t>раскрыть творческий потенциал молодого учителя, стимулировать, направлять на деятельность, ориентированную на создание нового, т.е. инновационную деятельность.</a:t>
            </a:r>
          </a:p>
        </p:txBody>
      </p:sp>
    </p:spTree>
    <p:extLst>
      <p:ext uri="{BB962C8B-B14F-4D97-AF65-F5344CB8AC3E}">
        <p14:creationId xmlns:p14="http://schemas.microsoft.com/office/powerpoint/2010/main" val="173864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" name="Picture 3" descr="C:\Users\пользователь\Desktop\IMG_20210426_1603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3284984"/>
            <a:ext cx="5530974" cy="32957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Международные Рождественские образовательные чтения «Александр Невский: запад и восток,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историческая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память народа»</a:t>
            </a:r>
          </a:p>
        </p:txBody>
      </p:sp>
      <p:pic>
        <p:nvPicPr>
          <p:cNvPr id="46082" name="Picture 2" descr="C:\Users\пользователь\Desktop\MH8TjNHOdG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484784"/>
            <a:ext cx="5839493" cy="26934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8656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glin.edunoskol.ru/images/dejatelnost/ucebnai/54663cd40f9d51cb7e0204237f3beea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15888"/>
            <a:ext cx="5862637" cy="638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440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C:\Users\пользователь\Desktop\Чухонцева Надежда Владимировна\5Б\IMG_20210426_1231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2636912"/>
            <a:ext cx="5328592" cy="39964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5057" name="Picture 1" descr="C:\Users\пользователь\Desktop\Чухонцева Надежда Владимировна\5Б\IMG_20210426_1231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6632"/>
            <a:ext cx="5184576" cy="38884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2193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656</Words>
  <Application>Microsoft Office PowerPoint</Application>
  <PresentationFormat>Экран (4:3)</PresentationFormat>
  <Paragraphs>84</Paragraphs>
  <Slides>23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5" baseType="lpstr">
      <vt:lpstr>Тема Office</vt:lpstr>
      <vt:lpstr>Лист Microsoft Office Excel 97-2003</vt:lpstr>
      <vt:lpstr>Формы работы «Учитель- учитель», «Ученик- ученик»</vt:lpstr>
      <vt:lpstr>Презентация PowerPoint</vt:lpstr>
      <vt:lpstr>Презентация PowerPoint</vt:lpstr>
      <vt:lpstr>1 этап – «Знакомство»</vt:lpstr>
      <vt:lpstr>2 этап –  «Обучение и передача опыта»</vt:lpstr>
      <vt:lpstr>3 этап –  «Творческая самореализация»</vt:lpstr>
      <vt:lpstr>Международные Рождественские образовательные чтения «Александр Невский: запад и восток,  историческая память народа»</vt:lpstr>
      <vt:lpstr>Презентация PowerPoint</vt:lpstr>
      <vt:lpstr>Презентация PowerPoint</vt:lpstr>
      <vt:lpstr>Форма наставничества  «Ученик – ученик»</vt:lpstr>
      <vt:lpstr>Совет старшеклассников «Лидер»</vt:lpstr>
      <vt:lpstr>Проект «Лидер в тебе» 2019</vt:lpstr>
      <vt:lpstr>Обучение лидеров</vt:lpstr>
      <vt:lpstr>Проект «Лидер в тебе» 2020</vt:lpstr>
      <vt:lpstr>Проект «Лидер в тебе» 2020</vt:lpstr>
      <vt:lpstr>Проект «Лидер в тебе» 2020</vt:lpstr>
      <vt:lpstr>Проект «Лидер в тебе» 2021</vt:lpstr>
      <vt:lpstr>Проект «Лидер в тебе» 2021</vt:lpstr>
      <vt:lpstr>Проект «Лидер в тебе» 2021</vt:lpstr>
      <vt:lpstr>Совет старшеклассников «Лидер»</vt:lpstr>
      <vt:lpstr>Совет старшеклассников «Лидер»</vt:lpstr>
      <vt:lpstr>Совет старшеклассников «Лидер»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Формы работы «Учитель- учитель», «Ученик- ученик»</dc:title>
  <dc:creator>1</dc:creator>
  <cp:lastModifiedBy>1</cp:lastModifiedBy>
  <cp:revision>1</cp:revision>
  <dcterms:created xsi:type="dcterms:W3CDTF">2021-05-02T07:53:59Z</dcterms:created>
  <dcterms:modified xsi:type="dcterms:W3CDTF">2021-05-02T07:59:36Z</dcterms:modified>
</cp:coreProperties>
</file>